
<file path=[Content_Types].xml><?xml version="1.0" encoding="utf-8"?>
<Types xmlns="http://schemas.openxmlformats.org/package/2006/content-types">
  <Default Extension="png" ContentType="image/png"/>
  <Default Extension="svg" ContentType="image/svg+xml"/>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9"/>
  </p:notesMasterIdLst>
  <p:handoutMasterIdLst>
    <p:handoutMasterId r:id="rId70"/>
  </p:handoutMasterIdLst>
  <p:sldIdLst>
    <p:sldId id="2891" r:id="rId2"/>
    <p:sldId id="2965" r:id="rId3"/>
    <p:sldId id="2909" r:id="rId4"/>
    <p:sldId id="2927" r:id="rId5"/>
    <p:sldId id="2996" r:id="rId6"/>
    <p:sldId id="2928" r:id="rId7"/>
    <p:sldId id="1368" r:id="rId8"/>
    <p:sldId id="2966" r:id="rId9"/>
    <p:sldId id="2931" r:id="rId10"/>
    <p:sldId id="2968" r:id="rId11"/>
    <p:sldId id="2978" r:id="rId12"/>
    <p:sldId id="2969" r:id="rId13"/>
    <p:sldId id="2910" r:id="rId14"/>
    <p:sldId id="502" r:id="rId15"/>
    <p:sldId id="2967" r:id="rId16"/>
    <p:sldId id="2970" r:id="rId17"/>
    <p:sldId id="2971" r:id="rId18"/>
    <p:sldId id="2972" r:id="rId19"/>
    <p:sldId id="2911" r:id="rId20"/>
    <p:sldId id="2993" r:id="rId21"/>
    <p:sldId id="2985" r:id="rId22"/>
    <p:sldId id="2986" r:id="rId23"/>
    <p:sldId id="2973" r:id="rId24"/>
    <p:sldId id="2994" r:id="rId25"/>
    <p:sldId id="2995" r:id="rId26"/>
    <p:sldId id="2974" r:id="rId27"/>
    <p:sldId id="2975" r:id="rId28"/>
    <p:sldId id="2935" r:id="rId29"/>
    <p:sldId id="2936" r:id="rId30"/>
    <p:sldId id="2915" r:id="rId31"/>
    <p:sldId id="2937" r:id="rId32"/>
    <p:sldId id="2979" r:id="rId33"/>
    <p:sldId id="2998" r:id="rId34"/>
    <p:sldId id="2988" r:id="rId35"/>
    <p:sldId id="2938" r:id="rId36"/>
    <p:sldId id="2940" r:id="rId37"/>
    <p:sldId id="2999" r:id="rId38"/>
    <p:sldId id="2941" r:id="rId39"/>
    <p:sldId id="3000" r:id="rId40"/>
    <p:sldId id="2942" r:id="rId41"/>
    <p:sldId id="3001" r:id="rId42"/>
    <p:sldId id="2943" r:id="rId43"/>
    <p:sldId id="2980" r:id="rId44"/>
    <p:sldId id="2989" r:id="rId45"/>
    <p:sldId id="2944" r:id="rId46"/>
    <p:sldId id="2948" r:id="rId47"/>
    <p:sldId id="2981" r:id="rId48"/>
    <p:sldId id="2990" r:id="rId49"/>
    <p:sldId id="2949" r:id="rId50"/>
    <p:sldId id="2982" r:id="rId51"/>
    <p:sldId id="2952" r:id="rId52"/>
    <p:sldId id="2950" r:id="rId53"/>
    <p:sldId id="2953" r:id="rId54"/>
    <p:sldId id="2954" r:id="rId55"/>
    <p:sldId id="2955" r:id="rId56"/>
    <p:sldId id="2956" r:id="rId57"/>
    <p:sldId id="2957" r:id="rId58"/>
    <p:sldId id="2958" r:id="rId59"/>
    <p:sldId id="2991" r:id="rId60"/>
    <p:sldId id="2960" r:id="rId61"/>
    <p:sldId id="2992" r:id="rId62"/>
    <p:sldId id="2962" r:id="rId63"/>
    <p:sldId id="2916" r:id="rId64"/>
    <p:sldId id="2964" r:id="rId65"/>
    <p:sldId id="2983" r:id="rId66"/>
    <p:sldId id="3004" r:id="rId67"/>
    <p:sldId id="1617" r:id="rId68"/>
  </p:sldIdLst>
  <p:sldSz cx="12190413" cy="6858000"/>
  <p:notesSz cx="7099300" cy="10234613"/>
  <p:custDataLst>
    <p:tags r:id="rId71"/>
  </p:custDataLst>
  <p:defaultTex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黑体" panose="02010609060101010101" pitchFamily="49" charset="-122"/>
        <a:cs typeface="+mn-cs"/>
      </a:defRPr>
    </a:lvl1pPr>
    <a:lvl2pPr marL="455930" indent="1905" algn="l" rtl="0" eaLnBrk="0" fontAlgn="base" hangingPunct="0">
      <a:spcBef>
        <a:spcPct val="0"/>
      </a:spcBef>
      <a:spcAft>
        <a:spcPct val="0"/>
      </a:spcAft>
      <a:defRPr sz="2400" b="1" kern="1200">
        <a:solidFill>
          <a:srgbClr val="FF0000"/>
        </a:solidFill>
        <a:latin typeface="Times New Roman" panose="02020603050405020304" pitchFamily="18" charset="0"/>
        <a:ea typeface="黑体" panose="02010609060101010101" pitchFamily="49" charset="-122"/>
        <a:cs typeface="+mn-cs"/>
      </a:defRPr>
    </a:lvl2pPr>
    <a:lvl3pPr marL="913130" indent="1905" algn="l" rtl="0" eaLnBrk="0" fontAlgn="base" hangingPunct="0">
      <a:spcBef>
        <a:spcPct val="0"/>
      </a:spcBef>
      <a:spcAft>
        <a:spcPct val="0"/>
      </a:spcAft>
      <a:defRPr sz="2400" b="1" kern="1200">
        <a:solidFill>
          <a:srgbClr val="FF0000"/>
        </a:solidFill>
        <a:latin typeface="Times New Roman" panose="02020603050405020304" pitchFamily="18" charset="0"/>
        <a:ea typeface="黑体" panose="02010609060101010101" pitchFamily="49" charset="-122"/>
        <a:cs typeface="+mn-cs"/>
      </a:defRPr>
    </a:lvl3pPr>
    <a:lvl4pPr marL="1370330" indent="1905" algn="l" rtl="0" eaLnBrk="0" fontAlgn="base" hangingPunct="0">
      <a:spcBef>
        <a:spcPct val="0"/>
      </a:spcBef>
      <a:spcAft>
        <a:spcPct val="0"/>
      </a:spcAft>
      <a:defRPr sz="2400" b="1" kern="1200">
        <a:solidFill>
          <a:srgbClr val="FF0000"/>
        </a:solidFill>
        <a:latin typeface="Times New Roman" panose="02020603050405020304" pitchFamily="18" charset="0"/>
        <a:ea typeface="黑体" panose="02010609060101010101" pitchFamily="49" charset="-122"/>
        <a:cs typeface="+mn-cs"/>
      </a:defRPr>
    </a:lvl4pPr>
    <a:lvl5pPr marL="1827530" indent="1905" algn="l" rtl="0" eaLnBrk="0" fontAlgn="base" hangingPunct="0">
      <a:spcBef>
        <a:spcPct val="0"/>
      </a:spcBef>
      <a:spcAft>
        <a:spcPct val="0"/>
      </a:spcAft>
      <a:defRPr sz="2400" b="1" kern="1200">
        <a:solidFill>
          <a:srgbClr val="FF0000"/>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FF0000"/>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FF0000"/>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FF0000"/>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FF0000"/>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053">
          <p15:clr>
            <a:srgbClr val="A4A3A4"/>
          </p15:clr>
        </p15:guide>
        <p15:guide id="2" pos="3779">
          <p15:clr>
            <a:srgbClr val="A4A3A4"/>
          </p15:clr>
        </p15:guide>
      </p15:sldGuideLst>
    </p:ext>
    <p:ext uri="{2D200454-40CA-4A62-9FC3-DE9A4176ACB9}">
      <p15:notesGuideLst xmlns:p15="http://schemas.microsoft.com/office/powerpoint/2012/main">
        <p15:guide id="1" orient="horz" pos="3063">
          <p15:clr>
            <a:srgbClr val="A4A3A4"/>
          </p15:clr>
        </p15:guide>
        <p15:guide id="2" pos="220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Wei" initials="CW" lastIdx="1" clrIdx="0"/>
  <p:cmAuthor id="2" name="TOMMY" initials="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05E40"/>
    <a:srgbClr val="F3698A"/>
    <a:srgbClr val="F99527"/>
    <a:srgbClr val="DADE42"/>
    <a:srgbClr val="9EC1F4"/>
    <a:srgbClr val="E99417"/>
    <a:srgbClr val="BA2D06"/>
    <a:srgbClr val="005BE2"/>
    <a:srgbClr val="00923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87638" autoAdjust="0"/>
  </p:normalViewPr>
  <p:slideViewPr>
    <p:cSldViewPr>
      <p:cViewPr varScale="1">
        <p:scale>
          <a:sx n="82" d="100"/>
          <a:sy n="82" d="100"/>
        </p:scale>
        <p:origin x="56" y="156"/>
      </p:cViewPr>
      <p:guideLst>
        <p:guide orient="horz" pos="2053"/>
        <p:guide pos="37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0"/>
    </p:cViewPr>
  </p:sorterViewPr>
  <p:notesViewPr>
    <p:cSldViewPr>
      <p:cViewPr varScale="1">
        <p:scale>
          <a:sx n="52" d="100"/>
          <a:sy n="52" d="100"/>
        </p:scale>
        <p:origin x="-1464" y="-108"/>
      </p:cViewPr>
      <p:guideLst>
        <p:guide orient="horz" pos="3063"/>
        <p:guide pos="2201"/>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defTabSz="990600" eaLnBrk="1" hangingPunct="1">
              <a:lnSpc>
                <a:spcPct val="100000"/>
              </a:lnSpc>
              <a:spcBef>
                <a:spcPct val="0"/>
              </a:spcBef>
              <a:defRPr sz="1300">
                <a:solidFill>
                  <a:schemeClr val="tx1"/>
                </a:solidFill>
                <a:latin typeface="Arial" panose="020B0604020202020204" pitchFamily="34" charset="0"/>
                <a:ea typeface="宋体" panose="02010600030101010101" pitchFamily="2" charset="-122"/>
                <a:cs typeface="+mn-cs"/>
              </a:defRPr>
            </a:lvl1pPr>
          </a:lstStyle>
          <a:p>
            <a:pPr>
              <a:defRPr/>
            </a:pPr>
            <a:endParaRPr lang="zh-CN" altLang="en-US"/>
          </a:p>
        </p:txBody>
      </p:sp>
      <p:sp>
        <p:nvSpPr>
          <p:cNvPr id="157699" name="Rectangle 3"/>
          <p:cNvSpPr>
            <a:spLocks noGrp="1" noChangeArrowheads="1"/>
          </p:cNvSpPr>
          <p:nvPr>
            <p:ph type="dt" sz="quarter" idx="1"/>
          </p:nvPr>
        </p:nvSpPr>
        <p:spPr bwMode="auto">
          <a:xfrm>
            <a:off x="4022725" y="0"/>
            <a:ext cx="3076575" cy="511175"/>
          </a:xfrm>
          <a:prstGeom prst="rect">
            <a:avLst/>
          </a:prstGeom>
          <a:noFill/>
          <a:ln w="9525">
            <a:noFill/>
            <a:miter lim="800000"/>
          </a:ln>
          <a:effectLst/>
        </p:spPr>
        <p:txBody>
          <a:bodyPr vert="horz" wrap="square" lIns="99048" tIns="49524" rIns="99048" bIns="49524" numCol="1" anchor="t" anchorCtr="0" compatLnSpc="1"/>
          <a:lstStyle>
            <a:lvl1pPr algn="r" defTabSz="990600" eaLnBrk="1" hangingPunct="1">
              <a:lnSpc>
                <a:spcPct val="100000"/>
              </a:lnSpc>
              <a:spcBef>
                <a:spcPct val="0"/>
              </a:spcBef>
              <a:defRPr sz="1300">
                <a:solidFill>
                  <a:schemeClr val="tx1"/>
                </a:solidFill>
                <a:latin typeface="Arial" panose="020B0604020202020204" pitchFamily="34" charset="0"/>
                <a:ea typeface="宋体" panose="02010600030101010101" pitchFamily="2" charset="-122"/>
                <a:cs typeface="+mn-cs"/>
              </a:defRPr>
            </a:lvl1pPr>
          </a:lstStyle>
          <a:p>
            <a:pPr>
              <a:defRPr/>
            </a:pPr>
            <a:endParaRPr lang="en-US" altLang="zh-CN"/>
          </a:p>
        </p:txBody>
      </p:sp>
      <p:sp>
        <p:nvSpPr>
          <p:cNvPr id="157700" name="Rectangle 4"/>
          <p:cNvSpPr>
            <a:spLocks noGrp="1" noChangeArrowheads="1"/>
          </p:cNvSpPr>
          <p:nvPr>
            <p:ph type="ftr" sz="quarter" idx="2"/>
          </p:nvPr>
        </p:nvSpPr>
        <p:spPr bwMode="auto">
          <a:xfrm>
            <a:off x="0" y="9723438"/>
            <a:ext cx="3076575" cy="511175"/>
          </a:xfrm>
          <a:prstGeom prst="rect">
            <a:avLst/>
          </a:prstGeom>
          <a:noFill/>
          <a:ln w="9525">
            <a:noFill/>
            <a:miter lim="800000"/>
          </a:ln>
          <a:effectLst/>
        </p:spPr>
        <p:txBody>
          <a:bodyPr vert="horz" wrap="square" lIns="99048" tIns="49524" rIns="99048" bIns="49524" numCol="1" anchor="b" anchorCtr="0" compatLnSpc="1"/>
          <a:lstStyle>
            <a:lvl1pPr algn="l" defTabSz="990600" eaLnBrk="1" hangingPunct="1">
              <a:lnSpc>
                <a:spcPct val="100000"/>
              </a:lnSpc>
              <a:spcBef>
                <a:spcPct val="0"/>
              </a:spcBef>
              <a:defRPr sz="1300">
                <a:solidFill>
                  <a:schemeClr val="tx1"/>
                </a:solidFill>
                <a:latin typeface="Arial" panose="020B0604020202020204" pitchFamily="34" charset="0"/>
                <a:ea typeface="宋体" panose="02010600030101010101" pitchFamily="2" charset="-122"/>
                <a:cs typeface="+mn-cs"/>
              </a:defRPr>
            </a:lvl1pPr>
          </a:lstStyle>
          <a:p>
            <a:pPr>
              <a:defRPr/>
            </a:pPr>
            <a:endParaRPr lang="en-US" altLang="zh-CN"/>
          </a:p>
        </p:txBody>
      </p:sp>
      <p:sp>
        <p:nvSpPr>
          <p:cNvPr id="157701" name="Rectangle 5"/>
          <p:cNvSpPr>
            <a:spLocks noGrp="1" noChangeArrowheads="1"/>
          </p:cNvSpPr>
          <p:nvPr>
            <p:ph type="sldNum" sz="quarter" idx="3"/>
          </p:nvPr>
        </p:nvSpPr>
        <p:spPr bwMode="auto">
          <a:xfrm>
            <a:off x="4022725" y="9723438"/>
            <a:ext cx="3076575" cy="511175"/>
          </a:xfrm>
          <a:prstGeom prst="rect">
            <a:avLst/>
          </a:prstGeom>
          <a:noFill/>
          <a:ln w="9525">
            <a:noFill/>
            <a:miter lim="800000"/>
          </a:ln>
          <a:effectLst/>
        </p:spPr>
        <p:txBody>
          <a:bodyPr vert="horz" wrap="square" lIns="99048" tIns="49524" rIns="99048" bIns="49524" numCol="1" anchor="b" anchorCtr="0" compatLnSpc="1"/>
          <a:lstStyle>
            <a:lvl1pPr algn="r" defTabSz="990600" eaLnBrk="1" hangingPunct="1">
              <a:defRPr sz="1300">
                <a:solidFill>
                  <a:schemeClr val="tx1"/>
                </a:solidFill>
                <a:latin typeface="Arial" panose="020B0604020202020204" pitchFamily="34" charset="0"/>
                <a:ea typeface="宋体" panose="02010600030101010101" pitchFamily="2" charset="-122"/>
              </a:defRPr>
            </a:lvl1pPr>
          </a:lstStyle>
          <a:p>
            <a:pPr>
              <a:defRPr/>
            </a:pPr>
            <a:fld id="{97498E72-F95B-4683-94F3-040E690CAC2B}" type="slidenum">
              <a:rPr lang="zh-CN" altLang="en-US"/>
              <a:t>‹#›</a:t>
            </a:fld>
            <a:endParaRPr lang="en-US" altLang="zh-CN"/>
          </a:p>
        </p:txBody>
      </p:sp>
    </p:spTree>
    <p:extLst>
      <p:ext uri="{BB962C8B-B14F-4D97-AF65-F5344CB8AC3E}">
        <p14:creationId xmlns:p14="http://schemas.microsoft.com/office/powerpoint/2010/main" val="20944297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defTabSz="990600" eaLnBrk="1" hangingPunct="1">
              <a:lnSpc>
                <a:spcPct val="100000"/>
              </a:lnSpc>
              <a:spcBef>
                <a:spcPct val="0"/>
              </a:spcBef>
              <a:defRPr sz="1300" b="0">
                <a:solidFill>
                  <a:schemeClr val="tx1"/>
                </a:solidFill>
                <a:latin typeface="Times New Roman" panose="02020603050405020304" pitchFamily="18" charset="0"/>
                <a:ea typeface="宋体" panose="02010600030101010101" pitchFamily="2" charset="-122"/>
                <a:cs typeface="+mn-cs"/>
              </a:defRPr>
            </a:lvl1pPr>
          </a:lstStyle>
          <a:p>
            <a:pPr>
              <a:defRPr/>
            </a:pPr>
            <a:endParaRPr lang="zh-CN" altLang="en-US"/>
          </a:p>
        </p:txBody>
      </p:sp>
      <p:sp>
        <p:nvSpPr>
          <p:cNvPr id="41987"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defTabSz="990600" eaLnBrk="1" hangingPunct="1">
              <a:lnSpc>
                <a:spcPct val="100000"/>
              </a:lnSpc>
              <a:spcBef>
                <a:spcPct val="0"/>
              </a:spcBef>
              <a:defRPr sz="1300" b="0">
                <a:solidFill>
                  <a:schemeClr val="tx1"/>
                </a:solidFill>
                <a:latin typeface="Times New Roman" panose="02020603050405020304" pitchFamily="18" charset="0"/>
                <a:ea typeface="宋体" panose="02010600030101010101" pitchFamily="2" charset="-122"/>
                <a:cs typeface="+mn-cs"/>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9"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990"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defTabSz="990600" eaLnBrk="1" hangingPunct="1">
              <a:lnSpc>
                <a:spcPct val="100000"/>
              </a:lnSpc>
              <a:spcBef>
                <a:spcPct val="0"/>
              </a:spcBef>
              <a:defRPr sz="1300" b="0">
                <a:solidFill>
                  <a:schemeClr val="tx1"/>
                </a:solidFill>
                <a:latin typeface="Times New Roman" panose="02020603050405020304" pitchFamily="18" charset="0"/>
                <a:ea typeface="宋体" panose="02010600030101010101" pitchFamily="2" charset="-122"/>
                <a:cs typeface="+mn-cs"/>
              </a:defRPr>
            </a:lvl1pPr>
          </a:lstStyle>
          <a:p>
            <a:pPr>
              <a:defRPr/>
            </a:pPr>
            <a:endParaRPr lang="en-US" altLang="zh-CN"/>
          </a:p>
        </p:txBody>
      </p:sp>
      <p:sp>
        <p:nvSpPr>
          <p:cNvPr id="41991"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defTabSz="990600" eaLnBrk="1" hangingPunct="1">
              <a:defRPr sz="1300" b="0">
                <a:solidFill>
                  <a:schemeClr val="tx1"/>
                </a:solidFill>
                <a:ea typeface="宋体" panose="02010600030101010101" pitchFamily="2" charset="-122"/>
              </a:defRPr>
            </a:lvl1pPr>
          </a:lstStyle>
          <a:p>
            <a:pPr>
              <a:defRPr/>
            </a:pPr>
            <a:fld id="{39428754-80EA-4722-B222-5EB445CA1959}" type="slidenum">
              <a:rPr lang="zh-CN" altLang="en-US"/>
              <a:t>‹#›</a:t>
            </a:fld>
            <a:endParaRPr lang="en-US" altLang="zh-CN"/>
          </a:p>
        </p:txBody>
      </p:sp>
    </p:spTree>
    <p:extLst>
      <p:ext uri="{BB962C8B-B14F-4D97-AF65-F5344CB8AC3E}">
        <p14:creationId xmlns:p14="http://schemas.microsoft.com/office/powerpoint/2010/main" val="41890338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宋体" panose="02010600030101010101" pitchFamily="2" charset="-122"/>
      </a:defRPr>
    </a:lvl1pPr>
    <a:lvl2pPr marL="45593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313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033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753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199765" algn="l" defTabSz="914400" rtl="0" eaLnBrk="1" latinLnBrk="0" hangingPunct="1">
      <a:defRPr sz="1200" kern="1200">
        <a:solidFill>
          <a:schemeClr val="tx1"/>
        </a:solidFill>
        <a:latin typeface="+mn-lt"/>
        <a:ea typeface="+mn-ea"/>
        <a:cs typeface="+mn-cs"/>
      </a:defRPr>
    </a:lvl8pPr>
    <a:lvl9pPr marL="3656965"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矩形 2"/>
          <p:cNvSpPr/>
          <p:nvPr userDrawn="1"/>
        </p:nvSpPr>
        <p:spPr>
          <a:xfrm>
            <a:off x="8831263" y="4221163"/>
            <a:ext cx="3322637" cy="2195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60000"/>
              </a:lnSpc>
              <a:spcBef>
                <a:spcPct val="5000"/>
              </a:spcBef>
              <a:defRPr/>
            </a:pPr>
            <a:endParaRPr lang="zh-CN" altLang="en-US" sz="2800"/>
          </a:p>
        </p:txBody>
      </p:sp>
      <p:pic>
        <p:nvPicPr>
          <p:cNvPr id="3" name="Picture 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2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9" name="Picture 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121729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
          <p:cNvSpPr>
            <a:spLocks noGrp="1"/>
          </p:cNvSpPr>
          <p:nvPr>
            <p:ph type="title"/>
          </p:nvPr>
        </p:nvSpPr>
        <p:spPr>
          <a:xfrm>
            <a:off x="550590" y="8620"/>
            <a:ext cx="10909212" cy="707886"/>
          </a:xfrm>
          <a:prstGeom prst="rect">
            <a:avLst/>
          </a:prstGeom>
          <a:noFill/>
          <a:ln>
            <a:noFill/>
          </a:ln>
        </p:spPr>
        <p:txBody>
          <a:bodyPr wrap="square">
            <a:spAutoFit/>
          </a:bodyPr>
          <a:lstStyle>
            <a:lvl1pPr marL="0" algn="l" hangingPunct="0">
              <a:defRPr sz="4000" b="1">
                <a:solidFill>
                  <a:schemeClr val="bg1"/>
                </a:solidFill>
                <a:effectLst/>
                <a:latin typeface="+mn-ea"/>
                <a:ea typeface="+mn-ea"/>
              </a:defRPr>
            </a:lvl1pPr>
          </a:lstStyle>
          <a:p>
            <a:r>
              <a:rPr lang="zh-CN" altLang="en-US" dirty="0"/>
              <a:t>单击此处编辑母版标题样式</a:t>
            </a:r>
          </a:p>
        </p:txBody>
      </p:sp>
      <p:sp>
        <p:nvSpPr>
          <p:cNvPr id="12" name="内容占位符 2"/>
          <p:cNvSpPr>
            <a:spLocks noGrp="1"/>
          </p:cNvSpPr>
          <p:nvPr>
            <p:ph idx="1"/>
          </p:nvPr>
        </p:nvSpPr>
        <p:spPr>
          <a:xfrm>
            <a:off x="539750" y="1125538"/>
            <a:ext cx="10920052" cy="5040312"/>
          </a:xfrm>
          <a:prstGeom prst="rect">
            <a:avLst/>
          </a:prstGeom>
        </p:spPr>
        <p:txBody>
          <a:bodyPr/>
          <a:lstStyle>
            <a:lvl1pPr marL="342900" indent="-342900">
              <a:buFont typeface="Wingdings" panose="05000000000000000000" pitchFamily="2" charset="2"/>
              <a:buChar char=""/>
              <a:defRPr b="1">
                <a:solidFill>
                  <a:srgbClr val="002060"/>
                </a:solidFill>
              </a:defRPr>
            </a:lvl1pPr>
            <a:lvl2pPr marL="742950" marR="0"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ü"/>
              <a:defRPr>
                <a:solidFill>
                  <a:srgbClr val="002060"/>
                </a:solidFill>
              </a:defRPr>
            </a:lvl2pPr>
            <a:lvl3pPr marL="1143000" indent="-228600">
              <a:buFont typeface="Wingdings" panose="05000000000000000000" pitchFamily="2" charset="2"/>
              <a:buChar char="p"/>
              <a:defRPr>
                <a:solidFill>
                  <a:srgbClr val="002060"/>
                </a:solidFill>
              </a:defRPr>
            </a:lvl3pPr>
            <a:lvl4pPr marL="1600200" indent="-228600">
              <a:buFont typeface="Wingdings" panose="05000000000000000000" pitchFamily="2" charset="2"/>
              <a:buChar char="n"/>
              <a:defRPr>
                <a:solidFill>
                  <a:srgbClr val="002060"/>
                </a:solidFill>
              </a:defRPr>
            </a:lvl4pPr>
            <a:lvl5pPr marL="1828800" indent="0">
              <a:buFont typeface="Wingdings" panose="05000000000000000000" pitchFamily="2" charset="2"/>
              <a:buNone/>
              <a:defRPr/>
            </a:lvl5pPr>
          </a:lstStyle>
          <a:p>
            <a:pPr lvl="0"/>
            <a:r>
              <a:rPr lang="zh-CN" altLang="en-US" dirty="0"/>
              <a:t>单击此处编辑母版文本样式</a:t>
            </a:r>
          </a:p>
          <a:p>
            <a:pPr lvl="1"/>
            <a:r>
              <a:rPr lang="zh-CN" altLang="en-US" dirty="0"/>
              <a:t>第二级单击此处编辑</a:t>
            </a:r>
          </a:p>
          <a:p>
            <a:pPr lvl="2"/>
            <a:r>
              <a:rPr lang="zh-CN" altLang="en-US" dirty="0"/>
              <a:t>第三级</a:t>
            </a:r>
          </a:p>
          <a:p>
            <a:pPr lvl="3"/>
            <a:r>
              <a:rPr lang="zh-CN" altLang="en-US" dirty="0"/>
              <a:t>第四级</a:t>
            </a:r>
          </a:p>
        </p:txBody>
      </p:sp>
    </p:spTree>
  </p:cSld>
  <p:clrMapOvr>
    <a:masterClrMapping/>
  </p:clrMapOvr>
  <p:transition>
    <p:fade/>
  </p:transition>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505" y="1481328"/>
            <a:ext cx="10971086" cy="4525963"/>
          </a:xfrm>
        </p:spPr>
        <p:txBody>
          <a:bodyPr/>
          <a:lstStyle>
            <a:lvl1pPr>
              <a:defRPr b="1">
                <a:solidFill>
                  <a:schemeClr val="accent5">
                    <a:lumMod val="50000"/>
                  </a:schemeClr>
                </a:solidFill>
                <a:latin typeface="微软雅黑" panose="020B0503020204020204" charset="-122"/>
                <a:ea typeface="微软雅黑" panose="020B0503020204020204" charset="-122"/>
              </a:defRPr>
            </a:lvl1pPr>
            <a:lvl2pPr>
              <a:defRPr>
                <a:solidFill>
                  <a:schemeClr val="accent5">
                    <a:lumMod val="50000"/>
                  </a:schemeClr>
                </a:solidFill>
                <a:latin typeface="微软雅黑" panose="020B0503020204020204" charset="-122"/>
                <a:ea typeface="微软雅黑" panose="020B0503020204020204" charset="-122"/>
              </a:defRPr>
            </a:lvl2pPr>
            <a:lvl3pPr>
              <a:defRPr>
                <a:solidFill>
                  <a:schemeClr val="accent5">
                    <a:lumMod val="50000"/>
                  </a:schemeClr>
                </a:solidFill>
                <a:latin typeface="微软雅黑" panose="020B0503020204020204" charset="-122"/>
                <a:ea typeface="微软雅黑" panose="020B0503020204020204" charset="-122"/>
              </a:defRPr>
            </a:lvl3pPr>
            <a:lvl4pPr>
              <a:defRPr>
                <a:solidFill>
                  <a:schemeClr val="accent5">
                    <a:lumMod val="50000"/>
                  </a:schemeClr>
                </a:solidFill>
                <a:latin typeface="微软雅黑" panose="020B0503020204020204" charset="-122"/>
                <a:ea typeface="微软雅黑" panose="020B0503020204020204" charset="-122"/>
              </a:defRPr>
            </a:lvl4pPr>
            <a:lvl5pPr>
              <a:defRPr>
                <a:solidFill>
                  <a:schemeClr val="accent5">
                    <a:lumMod val="50000"/>
                  </a:schemeClr>
                </a:solidFill>
                <a:latin typeface="微软雅黑" panose="020B0503020204020204" charset="-122"/>
                <a:ea typeface="微软雅黑" panose="020B050302020402020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
        <p:nvSpPr>
          <p:cNvPr id="4" name="日期占位符 3"/>
          <p:cNvSpPr>
            <a:spLocks noGrp="1"/>
          </p:cNvSpPr>
          <p:nvPr>
            <p:ph type="dt" sz="half" idx="10"/>
          </p:nvPr>
        </p:nvSpPr>
        <p:spPr>
          <a:xfrm>
            <a:off x="8590935" y="6407944"/>
            <a:ext cx="2559920" cy="365760"/>
          </a:xfrm>
        </p:spPr>
        <p:txBody>
          <a:bodyPr/>
          <a:lstStyle>
            <a:lvl1pPr>
              <a:defRPr b="1">
                <a:latin typeface="Times New Roman" panose="02020603050405020304" pitchFamily="18" charset="0"/>
                <a:cs typeface="Times New Roman" panose="02020603050405020304" pitchFamily="18" charset="0"/>
              </a:defRPr>
            </a:lvl1pPr>
          </a:lstStyle>
          <a:p>
            <a:pPr>
              <a:defRPr/>
            </a:pPr>
            <a:r>
              <a:rPr lang="zh-CN" altLang="en-US"/>
              <a:t>©Copyright Xinjun Mao</a:t>
            </a:r>
            <a:endParaRPr lang="en-US" altLang="zh-CN"/>
          </a:p>
        </p:txBody>
      </p:sp>
      <p:sp>
        <p:nvSpPr>
          <p:cNvPr id="5" name="页脚占位符 4"/>
          <p:cNvSpPr>
            <a:spLocks noGrp="1"/>
          </p:cNvSpPr>
          <p:nvPr>
            <p:ph type="ftr" sz="quarter" idx="11"/>
          </p:nvPr>
        </p:nvSpPr>
        <p:spPr>
          <a:xfrm>
            <a:off x="5423078" y="6407944"/>
            <a:ext cx="3133752" cy="365125"/>
          </a:xfrm>
        </p:spPr>
        <p:txBody>
          <a:bodyPr/>
          <a:lstStyle/>
          <a:p>
            <a:pPr>
              <a:defRPr/>
            </a:pPr>
            <a:endParaRPr lang="en-US" altLang="zh-CN"/>
          </a:p>
        </p:txBody>
      </p:sp>
      <p:sp>
        <p:nvSpPr>
          <p:cNvPr id="6" name="灯片编号占位符 5"/>
          <p:cNvSpPr>
            <a:spLocks noGrp="1"/>
          </p:cNvSpPr>
          <p:nvPr>
            <p:ph type="sldNum" sz="quarter" idx="12"/>
          </p:nvPr>
        </p:nvSpPr>
        <p:spPr>
          <a:xfrm>
            <a:off x="11182818" y="6407944"/>
            <a:ext cx="832681" cy="365125"/>
          </a:xfrm>
        </p:spPr>
        <p:txBody>
          <a:bodyPr/>
          <a:lstStyle>
            <a:lvl1pPr>
              <a:defRPr b="1">
                <a:latin typeface="Times New Roman" panose="02020603050405020304" pitchFamily="18" charset="0"/>
                <a:cs typeface="Times New Roman" panose="02020603050405020304" pitchFamily="18" charset="0"/>
              </a:defRPr>
            </a:lvl1pPr>
          </a:lstStyle>
          <a:p>
            <a:pPr>
              <a:defRPr/>
            </a:pPr>
            <a:fld id="{77E88AF7-5153-4875-A5A7-0323E1DC4585}" type="slidenum">
              <a:rPr lang="zh-CN" altLang="en-US" smtClean="0"/>
              <a:t>‹#›</a:t>
            </a:fld>
            <a:endParaRPr lang="en-US" altLang="zh-CN"/>
          </a:p>
        </p:txBody>
      </p:sp>
      <p:sp>
        <p:nvSpPr>
          <p:cNvPr id="7" name="标题 6"/>
          <p:cNvSpPr>
            <a:spLocks noGrp="1"/>
          </p:cNvSpPr>
          <p:nvPr>
            <p:ph type="title"/>
          </p:nvPr>
        </p:nvSpPr>
        <p:spPr>
          <a:xfrm>
            <a:off x="609505" y="274638"/>
            <a:ext cx="10971086" cy="1143000"/>
          </a:xfrm>
        </p:spPr>
        <p:txBody>
          <a:bodyPr rtlCol="0"/>
          <a:lstStyle>
            <a:lvl1pPr>
              <a:defRPr>
                <a:solidFill>
                  <a:schemeClr val="tx1">
                    <a:lumMod val="95000"/>
                    <a:lumOff val="5000"/>
                  </a:schemeClr>
                </a:solidFill>
                <a:latin typeface="微软雅黑" panose="020B0503020204020204" charset="-122"/>
                <a:ea typeface="微软雅黑" panose="020B0503020204020204" charset="-122"/>
              </a:defRPr>
            </a:lvl1pPr>
          </a:lstStyle>
          <a:p>
            <a:r>
              <a:rPr kumimoji="0" lang="zh-CN" altLang="en-US" dirty="0"/>
              <a:t>单击此处编辑母版标题样式</a:t>
            </a:r>
            <a:endParaRPr kumimoji="0"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3" y="4664147"/>
            <a:ext cx="12199546"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标题 8"/>
          <p:cNvSpPr>
            <a:spLocks noGrp="1"/>
          </p:cNvSpPr>
          <p:nvPr>
            <p:ph type="ctrTitle"/>
          </p:nvPr>
        </p:nvSpPr>
        <p:spPr>
          <a:xfrm>
            <a:off x="914257" y="1752601"/>
            <a:ext cx="10361581"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zh-CN" altLang="en-US"/>
              <a:t>单击此处编辑母版标题样式</a:t>
            </a:r>
            <a:endParaRPr kumimoji="0" lang="en-US"/>
          </a:p>
        </p:txBody>
      </p:sp>
      <p:sp>
        <p:nvSpPr>
          <p:cNvPr id="17" name="副标题 16"/>
          <p:cNvSpPr>
            <a:spLocks noGrp="1"/>
          </p:cNvSpPr>
          <p:nvPr>
            <p:ph type="subTitle" idx="1"/>
          </p:nvPr>
        </p:nvSpPr>
        <p:spPr>
          <a:xfrm>
            <a:off x="914257" y="3611607"/>
            <a:ext cx="10361581" cy="1199704"/>
          </a:xfrm>
        </p:spPr>
        <p:txBody>
          <a:bodyPr lIns="45720" rIns="45720"/>
          <a:lstStyle>
            <a:lvl1pPr marL="0" marR="64135"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grpSp>
        <p:nvGrpSpPr>
          <p:cNvPr id="2" name="组合 1"/>
          <p:cNvGrpSpPr/>
          <p:nvPr/>
        </p:nvGrpSpPr>
        <p:grpSpPr>
          <a:xfrm>
            <a:off x="-5019" y="4953000"/>
            <a:ext cx="12195114" cy="1912088"/>
            <a:chOff x="-3765" y="4832896"/>
            <a:chExt cx="9147765" cy="2032192"/>
          </a:xfrm>
        </p:grpSpPr>
        <p:sp>
          <p:nvSpPr>
            <p:cNvPr id="7" name="任意多边形 6"/>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任意多边形 7"/>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任意多边形 10"/>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a:xfrm>
            <a:off x="8967975" y="6407944"/>
            <a:ext cx="2559920" cy="365760"/>
          </a:xfrm>
        </p:spPr>
        <p:txBody>
          <a:bodyPr/>
          <a:lstStyle>
            <a:lvl1pPr>
              <a:defRPr>
                <a:solidFill>
                  <a:srgbClr val="FFFFFF"/>
                </a:solidFill>
              </a:defRPr>
            </a:lvl1pPr>
          </a:lstStyle>
          <a:p>
            <a:pPr>
              <a:defRPr/>
            </a:pPr>
            <a:r>
              <a:rPr lang="zh-CN" altLang="en-US"/>
              <a:t>©Copyright Xinjun Mao</a:t>
            </a:r>
            <a:endParaRPr lang="en-US" altLang="zh-CN"/>
          </a:p>
        </p:txBody>
      </p:sp>
      <p:sp>
        <p:nvSpPr>
          <p:cNvPr id="19" name="页脚占位符 18"/>
          <p:cNvSpPr>
            <a:spLocks noGrp="1"/>
          </p:cNvSpPr>
          <p:nvPr>
            <p:ph type="ftr" sz="quarter" idx="11"/>
          </p:nvPr>
        </p:nvSpPr>
        <p:spPr>
          <a:xfrm>
            <a:off x="5839183" y="6407944"/>
            <a:ext cx="3133752" cy="365125"/>
          </a:xfrm>
        </p:spPr>
        <p:txBody>
          <a:bodyPr/>
          <a:lstStyle>
            <a:lvl1pPr>
              <a:defRPr>
                <a:solidFill>
                  <a:schemeClr val="accent1">
                    <a:tint val="20000"/>
                  </a:schemeClr>
                </a:solidFill>
              </a:defRPr>
            </a:lvl1pPr>
          </a:lstStyle>
          <a:p>
            <a:pPr>
              <a:defRPr/>
            </a:pPr>
            <a:endParaRPr lang="en-US" altLang="zh-CN"/>
          </a:p>
        </p:txBody>
      </p:sp>
      <p:sp>
        <p:nvSpPr>
          <p:cNvPr id="27" name="灯片编号占位符 26"/>
          <p:cNvSpPr>
            <a:spLocks noGrp="1"/>
          </p:cNvSpPr>
          <p:nvPr>
            <p:ph type="sldNum" sz="quarter" idx="12"/>
          </p:nvPr>
        </p:nvSpPr>
        <p:spPr>
          <a:xfrm>
            <a:off x="11527894" y="6407944"/>
            <a:ext cx="487604" cy="365125"/>
          </a:xfrm>
        </p:spPr>
        <p:txBody>
          <a:bodyPr/>
          <a:lstStyle>
            <a:lvl1pPr>
              <a:defRPr>
                <a:solidFill>
                  <a:srgbClr val="FFFFFF"/>
                </a:solidFill>
              </a:defRPr>
            </a:lvl1pPr>
          </a:lstStyle>
          <a:p>
            <a:pPr>
              <a:defRPr/>
            </a:pPr>
            <a:fld id="{F86AB41F-CAC1-4232-8954-A49D2EE7F6D8}" type="slidenum">
              <a:rPr lang="zh-CN" altLang="en-US" smtClean="0"/>
              <a:t>‹#›</a:t>
            </a:fld>
            <a:endParaRPr lang="en-US" altLang="zh-CN"/>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p:fade/>
  </p:transition>
  <p:txStyles>
    <p:titleStyle>
      <a:lvl1pPr algn="ctr" rtl="0" eaLnBrk="0" fontAlgn="base" hangingPunct="0">
        <a:spcBef>
          <a:spcPct val="0"/>
        </a:spcBef>
        <a:spcAft>
          <a:spcPct val="0"/>
        </a:spcAft>
        <a:defRPr kumimoji="1" sz="4400" kern="1200">
          <a:solidFill>
            <a:schemeClr val="tx1"/>
          </a:solidFill>
          <a:latin typeface="+mj-lt"/>
          <a:ea typeface="+mj-ea"/>
          <a:cs typeface="微软雅黑" panose="020B0503020204020204" charset="-122"/>
        </a:defRPr>
      </a:lvl1pPr>
      <a:lvl2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2pPr>
      <a:lvl3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3pPr>
      <a:lvl4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4pPr>
      <a:lvl5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5pPr>
      <a:lvl6pPr marL="4572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6pPr>
      <a:lvl7pPr marL="9144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7pPr>
      <a:lvl8pPr marL="13716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8pPr>
      <a:lvl9pPr marL="18288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微软雅黑" panose="020B0503020204020204"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微软雅黑" panose="020B0503020204020204" charset="-122"/>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微软雅黑" panose="020B0503020204020204"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微软雅黑" panose="020B0503020204020204"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微软雅黑" panose="020B0503020204020204"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baike.baidu.com/item/%E5%A4%9A%E9%81%93%E7%A8%8B%E5%BA%8F/8192392" TargetMode="Externa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sv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1.svg"/><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658494" y="2798599"/>
            <a:ext cx="10907713" cy="1262062"/>
          </a:xfrm>
          <a:prstGeom prst="rect">
            <a:avLst/>
          </a:prstGeom>
        </p:spPr>
        <p:txBody>
          <a:bodyPr>
            <a:normAutofit/>
          </a:bodyPr>
          <a:lstStyle>
            <a:lvl1pPr algn="ctr" rtl="0" eaLnBrk="0" fontAlgn="base" hangingPunct="0">
              <a:spcBef>
                <a:spcPct val="0"/>
              </a:spcBef>
              <a:spcAft>
                <a:spcPct val="0"/>
              </a:spcAft>
              <a:defRPr kumimoji="1" sz="4400" kern="1200">
                <a:solidFill>
                  <a:schemeClr val="tx1"/>
                </a:solidFill>
                <a:latin typeface="+mj-lt"/>
                <a:ea typeface="+mj-ea"/>
                <a:cs typeface="微软雅黑" panose="020B0503020204020204" charset="-122"/>
              </a:defRPr>
            </a:lvl1pPr>
            <a:lvl2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2pPr>
            <a:lvl3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3pPr>
            <a:lvl4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4pPr>
            <a:lvl5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5pPr>
            <a:lvl6pPr marL="4572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6pPr>
            <a:lvl7pPr marL="9144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7pPr>
            <a:lvl8pPr marL="13716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8pPr>
            <a:lvl9pPr marL="18288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9pPr>
          </a:lstStyle>
          <a:p>
            <a:pPr eaLnBrk="1" hangingPunct="1">
              <a:lnSpc>
                <a:spcPct val="150000"/>
              </a:lnSpc>
              <a:defRPr/>
            </a:pPr>
            <a:r>
              <a:rPr lang="zh-CN" altLang="en-US" dirty="0">
                <a:solidFill>
                  <a:srgbClr val="C00000"/>
                </a:solidFill>
                <a:latin typeface="微软雅黑" panose="020B0503020204020204" charset="-122"/>
                <a:ea typeface="微软雅黑" panose="020B0503020204020204" charset="-122"/>
                <a:sym typeface="+mn-ea"/>
              </a:rPr>
              <a:t>群体化软件开发方法</a:t>
            </a:r>
            <a:endParaRPr lang="zh-CN" altLang="en-US" b="1" dirty="0">
              <a:solidFill>
                <a:srgbClr val="C00000"/>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50590" y="8620"/>
            <a:ext cx="10909212" cy="707886"/>
          </a:xfrm>
        </p:spPr>
        <p:txBody>
          <a:bodyPr/>
          <a:lstStyle/>
          <a:p>
            <a:r>
              <a:rPr lang="zh-CN" altLang="en-US" dirty="0"/>
              <a:t>内容</a:t>
            </a:r>
          </a:p>
        </p:txBody>
      </p:sp>
      <p:sp>
        <p:nvSpPr>
          <p:cNvPr id="2" name="内容占位符 1"/>
          <p:cNvSpPr>
            <a:spLocks noGrp="1"/>
          </p:cNvSpPr>
          <p:nvPr>
            <p:ph idx="1"/>
          </p:nvPr>
        </p:nvSpPr>
        <p:spPr>
          <a:xfrm>
            <a:off x="539750" y="1125538"/>
            <a:ext cx="10920052" cy="5040312"/>
          </a:xfrm>
        </p:spPr>
        <p:txBody>
          <a:bodyPr/>
          <a:lstStyle/>
          <a:p>
            <a:pPr marL="514350" indent="-514350">
              <a:buFont typeface="+mj-lt"/>
              <a:buAutoNum type="arabicPeriod"/>
            </a:pPr>
            <a:r>
              <a:rPr lang="zh-CN" altLang="en-US" dirty="0">
                <a:solidFill>
                  <a:schemeClr val="bg1">
                    <a:lumMod val="85000"/>
                  </a:schemeClr>
                </a:solidFill>
              </a:rPr>
              <a:t>何为开源软件</a:t>
            </a:r>
            <a:endParaRPr lang="en-US" altLang="zh-CN" dirty="0">
              <a:solidFill>
                <a:schemeClr val="bg1">
                  <a:lumMod val="85000"/>
                </a:schemeClr>
              </a:solidFill>
            </a:endParaRPr>
          </a:p>
          <a:p>
            <a:pPr lvl="1"/>
            <a:r>
              <a:rPr lang="zh-CN" altLang="en-US" dirty="0">
                <a:solidFill>
                  <a:schemeClr val="bg1">
                    <a:lumMod val="85000"/>
                  </a:schemeClr>
                </a:solidFill>
              </a:rPr>
              <a:t>特点和软件开发要求</a:t>
            </a:r>
            <a:endParaRPr lang="en-US" altLang="zh-CN" dirty="0">
              <a:solidFill>
                <a:schemeClr val="bg1">
                  <a:lumMod val="85000"/>
                </a:schemeClr>
              </a:solidFill>
            </a:endParaRPr>
          </a:p>
          <a:p>
            <a:pPr lvl="1"/>
            <a:endParaRPr lang="en-US" altLang="zh-CN" dirty="0"/>
          </a:p>
          <a:p>
            <a:pPr marL="514350" indent="-514350">
              <a:buFont typeface="+mj-lt"/>
              <a:buAutoNum type="arabicPeriod"/>
            </a:pPr>
            <a:r>
              <a:rPr lang="zh-CN" altLang="en-US" dirty="0">
                <a:solidFill>
                  <a:srgbClr val="C00000"/>
                </a:solidFill>
              </a:rPr>
              <a:t>何为群体化软件开发</a:t>
            </a:r>
            <a:endParaRPr lang="en-US" altLang="zh-CN" dirty="0">
              <a:solidFill>
                <a:srgbClr val="C00000"/>
              </a:solidFill>
            </a:endParaRPr>
          </a:p>
          <a:p>
            <a:pPr lvl="1"/>
            <a:r>
              <a:rPr lang="zh-CN" altLang="en-US" dirty="0"/>
              <a:t>基本理念和思想</a:t>
            </a:r>
            <a:endParaRPr lang="en-US" altLang="zh-CN" dirty="0"/>
          </a:p>
          <a:p>
            <a:pPr lvl="1"/>
            <a:endParaRPr lang="en-US" altLang="zh-CN" dirty="0"/>
          </a:p>
          <a:p>
            <a:pPr marL="514350" indent="-514350">
              <a:buFont typeface="+mj-lt"/>
              <a:buAutoNum type="arabicPeriod"/>
            </a:pPr>
            <a:r>
              <a:rPr lang="zh-CN" altLang="en-US" dirty="0">
                <a:solidFill>
                  <a:srgbClr val="C00000"/>
                </a:solidFill>
              </a:rPr>
              <a:t>如何实现群体化软件开发</a:t>
            </a:r>
            <a:endParaRPr lang="en-US" altLang="zh-CN" dirty="0">
              <a:solidFill>
                <a:srgbClr val="C00000"/>
              </a:solidFill>
            </a:endParaRPr>
          </a:p>
          <a:p>
            <a:pPr lvl="1"/>
            <a:r>
              <a:rPr lang="zh-CN" altLang="en-US" dirty="0"/>
              <a:t>关键软件工程技术</a:t>
            </a:r>
          </a:p>
        </p:txBody>
      </p:sp>
      <p:pic>
        <p:nvPicPr>
          <p:cNvPr id="7" name="Picture 2" descr="C:\Program Files\Microsoft Office\MEDIA\CAGCAT10\j0233018.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67514" y="2060848"/>
            <a:ext cx="2088232" cy="21213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2.1 </a:t>
            </a:r>
            <a:r>
              <a:rPr lang="zh-CN" altLang="en-US" dirty="0"/>
              <a:t>软件开发是创作和生产的过程</a:t>
            </a:r>
          </a:p>
        </p:txBody>
      </p:sp>
      <p:sp>
        <p:nvSpPr>
          <p:cNvPr id="3" name="内容占位符 2"/>
          <p:cNvSpPr>
            <a:spLocks noGrp="1"/>
          </p:cNvSpPr>
          <p:nvPr>
            <p:ph idx="1"/>
          </p:nvPr>
        </p:nvSpPr>
        <p:spPr>
          <a:xfrm>
            <a:off x="539751" y="1125538"/>
            <a:ext cx="9227864" cy="5040312"/>
          </a:xfrm>
        </p:spPr>
        <p:txBody>
          <a:bodyPr/>
          <a:lstStyle/>
          <a:p>
            <a:r>
              <a:rPr lang="zh-CN" altLang="zh-CN" dirty="0">
                <a:solidFill>
                  <a:srgbClr val="C00000"/>
                </a:solidFill>
              </a:rPr>
              <a:t>软件创作</a:t>
            </a:r>
            <a:endParaRPr lang="en-US" altLang="zh-CN" dirty="0">
              <a:solidFill>
                <a:srgbClr val="C00000"/>
              </a:solidFill>
            </a:endParaRPr>
          </a:p>
          <a:p>
            <a:pPr lvl="1"/>
            <a:r>
              <a:rPr lang="zh-CN" altLang="en-US" dirty="0"/>
              <a:t>发挥软件工程师的智慧，结合</a:t>
            </a:r>
            <a:r>
              <a:rPr lang="zh-CN" altLang="zh-CN" dirty="0"/>
              <a:t>创作者的爱好</a:t>
            </a:r>
            <a:r>
              <a:rPr lang="zh-CN" altLang="en-US" dirty="0"/>
              <a:t>和</a:t>
            </a:r>
            <a:r>
              <a:rPr lang="zh-CN" altLang="zh-CN" dirty="0"/>
              <a:t>兴趣</a:t>
            </a:r>
            <a:r>
              <a:rPr lang="zh-CN" altLang="en-US" dirty="0"/>
              <a:t>，开展软件创作</a:t>
            </a:r>
            <a:endParaRPr lang="en-US" altLang="zh-CN" dirty="0"/>
          </a:p>
          <a:p>
            <a:pPr lvl="1"/>
            <a:r>
              <a:rPr lang="zh-CN" altLang="en-US" dirty="0"/>
              <a:t>如构思需求、开展设计、</a:t>
            </a:r>
            <a:r>
              <a:rPr lang="zh-CN" altLang="zh-CN" dirty="0"/>
              <a:t>精雕</a:t>
            </a:r>
            <a:r>
              <a:rPr lang="zh-CN" altLang="en-US" dirty="0"/>
              <a:t>代码等</a:t>
            </a:r>
            <a:endParaRPr lang="en-US" altLang="zh-CN" dirty="0"/>
          </a:p>
          <a:p>
            <a:r>
              <a:rPr lang="zh-CN" altLang="en-US" dirty="0">
                <a:solidFill>
                  <a:srgbClr val="C00000"/>
                </a:solidFill>
              </a:rPr>
              <a:t>软件生产</a:t>
            </a:r>
            <a:endParaRPr lang="en-US" altLang="zh-CN" dirty="0">
              <a:solidFill>
                <a:srgbClr val="C00000"/>
              </a:solidFill>
            </a:endParaRPr>
          </a:p>
          <a:p>
            <a:pPr lvl="1"/>
            <a:r>
              <a:rPr lang="zh-CN" altLang="en-US" dirty="0"/>
              <a:t>任务分工，集中管理</a:t>
            </a:r>
            <a:endParaRPr lang="en-US" altLang="zh-CN" dirty="0"/>
          </a:p>
          <a:p>
            <a:pPr lvl="1"/>
            <a:r>
              <a:rPr lang="zh-CN" altLang="en-US" dirty="0"/>
              <a:t>计划驱动，有序开发</a:t>
            </a:r>
            <a:endParaRPr lang="en-US" altLang="zh-CN" dirty="0"/>
          </a:p>
          <a:p>
            <a:pPr lvl="1"/>
            <a:r>
              <a:rPr lang="zh-CN" altLang="en-US" dirty="0"/>
              <a:t>评审测试，保证质量</a:t>
            </a:r>
            <a:endParaRPr lang="en-US" altLang="zh-CN" dirty="0"/>
          </a:p>
          <a:p>
            <a:pPr lvl="1"/>
            <a:r>
              <a:rPr lang="zh-CN" altLang="en-US" dirty="0"/>
              <a:t>交流沟通，促进合作</a:t>
            </a:r>
          </a:p>
        </p:txBody>
      </p:sp>
      <p:sp>
        <p:nvSpPr>
          <p:cNvPr id="8" name="椭圆 7"/>
          <p:cNvSpPr/>
          <p:nvPr/>
        </p:nvSpPr>
        <p:spPr>
          <a:xfrm>
            <a:off x="8558246" y="2636912"/>
            <a:ext cx="2052228" cy="15841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solidFill>
                  <a:srgbClr val="C00000"/>
                </a:solidFill>
              </a:rPr>
              <a:t>创作</a:t>
            </a:r>
          </a:p>
        </p:txBody>
      </p:sp>
      <p:sp>
        <p:nvSpPr>
          <p:cNvPr id="9" name="椭圆 8"/>
          <p:cNvSpPr/>
          <p:nvPr/>
        </p:nvSpPr>
        <p:spPr>
          <a:xfrm>
            <a:off x="10138185" y="2636912"/>
            <a:ext cx="2052228" cy="15841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solidFill>
                  <a:srgbClr val="C00000"/>
                </a:solidFill>
              </a:rPr>
              <a:t>生产</a:t>
            </a:r>
          </a:p>
        </p:txBody>
      </p:sp>
      <p:pic>
        <p:nvPicPr>
          <p:cNvPr id="11" name="图片 10"/>
          <p:cNvPicPr>
            <a:picLocks noChangeAspect="1"/>
          </p:cNvPicPr>
          <p:nvPr/>
        </p:nvPicPr>
        <p:blipFill>
          <a:blip r:embed="rId2"/>
          <a:stretch>
            <a:fillRect/>
          </a:stretch>
        </p:blipFill>
        <p:spPr>
          <a:xfrm>
            <a:off x="9695606" y="835552"/>
            <a:ext cx="1708678" cy="1681770"/>
          </a:xfrm>
          <a:prstGeom prst="rect">
            <a:avLst/>
          </a:prstGeom>
        </p:spPr>
      </p:pic>
      <p:pic>
        <p:nvPicPr>
          <p:cNvPr id="13" name="图片 12"/>
          <p:cNvPicPr>
            <a:picLocks noChangeAspect="1"/>
          </p:cNvPicPr>
          <p:nvPr/>
        </p:nvPicPr>
        <p:blipFill>
          <a:blip r:embed="rId3"/>
          <a:stretch>
            <a:fillRect/>
          </a:stretch>
        </p:blipFill>
        <p:spPr>
          <a:xfrm>
            <a:off x="9584360" y="4499902"/>
            <a:ext cx="1947450" cy="1280014"/>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基于团队的软件开发方法及其组织模式</a:t>
            </a:r>
          </a:p>
        </p:txBody>
      </p:sp>
      <p:sp>
        <p:nvSpPr>
          <p:cNvPr id="4" name="椭圆 3"/>
          <p:cNvSpPr/>
          <p:nvPr/>
        </p:nvSpPr>
        <p:spPr>
          <a:xfrm>
            <a:off x="694606" y="1088740"/>
            <a:ext cx="7884876" cy="3355581"/>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笑脸 5"/>
          <p:cNvSpPr/>
          <p:nvPr/>
        </p:nvSpPr>
        <p:spPr>
          <a:xfrm>
            <a:off x="4106728" y="1203226"/>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笑脸 6"/>
          <p:cNvSpPr/>
          <p:nvPr/>
        </p:nvSpPr>
        <p:spPr>
          <a:xfrm>
            <a:off x="2404364" y="1959310"/>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笑脸 7"/>
          <p:cNvSpPr/>
          <p:nvPr/>
        </p:nvSpPr>
        <p:spPr>
          <a:xfrm>
            <a:off x="6482359" y="1532774"/>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笑脸 8"/>
          <p:cNvSpPr/>
          <p:nvPr/>
        </p:nvSpPr>
        <p:spPr>
          <a:xfrm>
            <a:off x="7298356" y="2559241"/>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笑脸 9"/>
          <p:cNvSpPr/>
          <p:nvPr/>
        </p:nvSpPr>
        <p:spPr>
          <a:xfrm>
            <a:off x="6111057" y="3465898"/>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笑脸 10"/>
          <p:cNvSpPr/>
          <p:nvPr/>
        </p:nvSpPr>
        <p:spPr>
          <a:xfrm>
            <a:off x="2990604" y="3543487"/>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笑脸 11"/>
          <p:cNvSpPr/>
          <p:nvPr/>
        </p:nvSpPr>
        <p:spPr>
          <a:xfrm>
            <a:off x="1451433" y="2883277"/>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笑脸 12"/>
          <p:cNvSpPr/>
          <p:nvPr/>
        </p:nvSpPr>
        <p:spPr>
          <a:xfrm>
            <a:off x="413752" y="3902742"/>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笑脸 13"/>
          <p:cNvSpPr/>
          <p:nvPr/>
        </p:nvSpPr>
        <p:spPr>
          <a:xfrm>
            <a:off x="2707871" y="4785897"/>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笑脸 14"/>
          <p:cNvSpPr/>
          <p:nvPr/>
        </p:nvSpPr>
        <p:spPr>
          <a:xfrm>
            <a:off x="6711474" y="4458823"/>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圆柱体 15"/>
          <p:cNvSpPr/>
          <p:nvPr/>
        </p:nvSpPr>
        <p:spPr>
          <a:xfrm>
            <a:off x="3592350" y="2393961"/>
            <a:ext cx="1740931" cy="1077517"/>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t>软件制品</a:t>
            </a:r>
          </a:p>
        </p:txBody>
      </p:sp>
      <p:cxnSp>
        <p:nvCxnSpPr>
          <p:cNvPr id="18" name="直接箭头连接符 17"/>
          <p:cNvCxnSpPr>
            <a:stCxn id="7" idx="7"/>
            <a:endCxn id="6" idx="2"/>
          </p:cNvCxnSpPr>
          <p:nvPr/>
        </p:nvCxnSpPr>
        <p:spPr>
          <a:xfrm flipV="1">
            <a:off x="2957528" y="1527262"/>
            <a:ext cx="1149200" cy="52695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11" idx="1"/>
          </p:cNvCxnSpPr>
          <p:nvPr/>
        </p:nvCxnSpPr>
        <p:spPr>
          <a:xfrm>
            <a:off x="2099505" y="3226685"/>
            <a:ext cx="986007" cy="41171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7" idx="5"/>
            <a:endCxn id="11" idx="0"/>
          </p:cNvCxnSpPr>
          <p:nvPr/>
        </p:nvCxnSpPr>
        <p:spPr>
          <a:xfrm>
            <a:off x="2957528" y="2512474"/>
            <a:ext cx="357112" cy="103101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0" idx="0"/>
            <a:endCxn id="8" idx="4"/>
          </p:cNvCxnSpPr>
          <p:nvPr/>
        </p:nvCxnSpPr>
        <p:spPr>
          <a:xfrm flipV="1">
            <a:off x="6435093" y="2180846"/>
            <a:ext cx="371302" cy="128505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6" idx="6"/>
            <a:endCxn id="10" idx="1"/>
          </p:cNvCxnSpPr>
          <p:nvPr/>
        </p:nvCxnSpPr>
        <p:spPr>
          <a:xfrm>
            <a:off x="4754800" y="1527262"/>
            <a:ext cx="1451165" cy="203354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9" idx="2"/>
            <a:endCxn id="10" idx="7"/>
          </p:cNvCxnSpPr>
          <p:nvPr/>
        </p:nvCxnSpPr>
        <p:spPr>
          <a:xfrm flipH="1">
            <a:off x="6664221" y="2883277"/>
            <a:ext cx="634135" cy="67752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endCxn id="6" idx="6"/>
          </p:cNvCxnSpPr>
          <p:nvPr/>
        </p:nvCxnSpPr>
        <p:spPr>
          <a:xfrm flipH="1" flipV="1">
            <a:off x="4754800" y="1527262"/>
            <a:ext cx="2543556" cy="13560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endCxn id="16" idx="0"/>
          </p:cNvCxnSpPr>
          <p:nvPr/>
        </p:nvCxnSpPr>
        <p:spPr>
          <a:xfrm flipH="1">
            <a:off x="4462816" y="1851298"/>
            <a:ext cx="3952" cy="812042"/>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7" idx="6"/>
            <a:endCxn id="16" idx="0"/>
          </p:cNvCxnSpPr>
          <p:nvPr/>
        </p:nvCxnSpPr>
        <p:spPr>
          <a:xfrm>
            <a:off x="3052436" y="2283346"/>
            <a:ext cx="1410380" cy="379994"/>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flipV="1">
            <a:off x="5006828" y="3465898"/>
            <a:ext cx="1044116" cy="329616"/>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11" idx="6"/>
          </p:cNvCxnSpPr>
          <p:nvPr/>
        </p:nvCxnSpPr>
        <p:spPr>
          <a:xfrm flipV="1">
            <a:off x="3638676" y="3465898"/>
            <a:ext cx="540060" cy="401625"/>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5" idx="2"/>
            <a:endCxn id="16" idx="3"/>
          </p:cNvCxnSpPr>
          <p:nvPr/>
        </p:nvCxnSpPr>
        <p:spPr>
          <a:xfrm flipH="1" flipV="1">
            <a:off x="4462816" y="3471478"/>
            <a:ext cx="2248658" cy="1311381"/>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2"/>
          <a:stretch>
            <a:fillRect/>
          </a:stretch>
        </p:blipFill>
        <p:spPr>
          <a:xfrm>
            <a:off x="6078242" y="4375129"/>
            <a:ext cx="462421" cy="462421"/>
          </a:xfrm>
          <a:prstGeom prst="rect">
            <a:avLst/>
          </a:prstGeom>
        </p:spPr>
      </p:pic>
      <p:cxnSp>
        <p:nvCxnSpPr>
          <p:cNvPr id="34" name="直接箭头连接符 33"/>
          <p:cNvCxnSpPr>
            <a:stCxn id="14" idx="0"/>
            <a:endCxn id="11" idx="4"/>
          </p:cNvCxnSpPr>
          <p:nvPr/>
        </p:nvCxnSpPr>
        <p:spPr>
          <a:xfrm flipV="1">
            <a:off x="3031907" y="4191559"/>
            <a:ext cx="282733" cy="59433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p:nvPicPr>
        <p:blipFill>
          <a:blip r:embed="rId2"/>
          <a:stretch>
            <a:fillRect/>
          </a:stretch>
        </p:blipFill>
        <p:spPr>
          <a:xfrm>
            <a:off x="2933047" y="4252935"/>
            <a:ext cx="495360" cy="495360"/>
          </a:xfrm>
          <a:prstGeom prst="rect">
            <a:avLst/>
          </a:prstGeom>
        </p:spPr>
      </p:pic>
      <p:cxnSp>
        <p:nvCxnSpPr>
          <p:cNvPr id="39" name="直接箭头连接符 38"/>
          <p:cNvCxnSpPr>
            <a:stCxn id="13" idx="7"/>
            <a:endCxn id="12" idx="3"/>
          </p:cNvCxnSpPr>
          <p:nvPr/>
        </p:nvCxnSpPr>
        <p:spPr>
          <a:xfrm flipV="1">
            <a:off x="966916" y="3436441"/>
            <a:ext cx="579425" cy="56120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41" name="图片 40"/>
          <p:cNvPicPr>
            <a:picLocks noChangeAspect="1"/>
          </p:cNvPicPr>
          <p:nvPr/>
        </p:nvPicPr>
        <p:blipFill>
          <a:blip r:embed="rId2"/>
          <a:stretch>
            <a:fillRect/>
          </a:stretch>
        </p:blipFill>
        <p:spPr>
          <a:xfrm>
            <a:off x="1035462" y="3479334"/>
            <a:ext cx="518316" cy="518316"/>
          </a:xfrm>
          <a:prstGeom prst="rect">
            <a:avLst/>
          </a:prstGeom>
        </p:spPr>
      </p:pic>
      <p:sp>
        <p:nvSpPr>
          <p:cNvPr id="43" name="矩形 42"/>
          <p:cNvSpPr/>
          <p:nvPr/>
        </p:nvSpPr>
        <p:spPr>
          <a:xfrm>
            <a:off x="0" y="6165850"/>
            <a:ext cx="12173476" cy="707886"/>
          </a:xfrm>
          <a:prstGeom prst="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kumimoji="1" lang="zh-CN" altLang="en-US" sz="2800" dirty="0">
                <a:solidFill>
                  <a:schemeClr val="bg1"/>
                </a:solidFill>
                <a:latin typeface="微软雅黑" panose="020B0503020204020204" charset="-122"/>
                <a:ea typeface="微软雅黑" panose="020B0503020204020204" charset="-122"/>
              </a:rPr>
              <a:t>特定组织（如微软、</a:t>
            </a:r>
            <a:r>
              <a:rPr kumimoji="1" lang="en-US" altLang="zh-CN" sz="2800" dirty="0">
                <a:solidFill>
                  <a:schemeClr val="bg1"/>
                </a:solidFill>
                <a:latin typeface="微软雅黑" panose="020B0503020204020204" charset="-122"/>
                <a:ea typeface="微软雅黑" panose="020B0503020204020204" charset="-122"/>
              </a:rPr>
              <a:t>IBM</a:t>
            </a:r>
            <a:r>
              <a:rPr kumimoji="1" lang="zh-CN" altLang="en-US" sz="2800" dirty="0">
                <a:solidFill>
                  <a:schemeClr val="bg1"/>
                </a:solidFill>
                <a:latin typeface="微软雅黑" panose="020B0503020204020204" charset="-122"/>
                <a:ea typeface="微软雅黑" panose="020B0503020204020204" charset="-122"/>
              </a:rPr>
              <a:t>、华为）的人员所组成</a:t>
            </a:r>
            <a:r>
              <a:rPr kumimoji="1" lang="zh-CN" altLang="en-US" sz="2800" dirty="0">
                <a:solidFill>
                  <a:srgbClr val="FFFF00"/>
                </a:solidFill>
                <a:latin typeface="微软雅黑" panose="020B0503020204020204" charset="-122"/>
                <a:ea typeface="微软雅黑" panose="020B0503020204020204" charset="-122"/>
              </a:rPr>
              <a:t>软件项目团队</a:t>
            </a:r>
            <a:endParaRPr kumimoji="1" lang="en-US" altLang="zh-CN" sz="2800" dirty="0">
              <a:solidFill>
                <a:srgbClr val="FFFF00"/>
              </a:solidFill>
              <a:latin typeface="微软雅黑" panose="020B0503020204020204" charset="-122"/>
              <a:ea typeface="微软雅黑" panose="020B0503020204020204" charset="-122"/>
            </a:endParaRPr>
          </a:p>
        </p:txBody>
      </p:sp>
      <p:sp>
        <p:nvSpPr>
          <p:cNvPr id="3" name="标注: 线形(带强调线) 2"/>
          <p:cNvSpPr/>
          <p:nvPr/>
        </p:nvSpPr>
        <p:spPr>
          <a:xfrm>
            <a:off x="9299561" y="1203226"/>
            <a:ext cx="2375521" cy="707886"/>
          </a:xfrm>
          <a:prstGeom prst="accentCallout1">
            <a:avLst>
              <a:gd name="adj1" fmla="val 18750"/>
              <a:gd name="adj2" fmla="val -8333"/>
              <a:gd name="adj3" fmla="val 83913"/>
              <a:gd name="adj4" fmla="val -89082"/>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rPr>
              <a:t>组织内的软件开发者团队</a:t>
            </a:r>
          </a:p>
        </p:txBody>
      </p:sp>
      <p:sp>
        <p:nvSpPr>
          <p:cNvPr id="35" name="标注: 线形(带强调线) 34"/>
          <p:cNvSpPr/>
          <p:nvPr/>
        </p:nvSpPr>
        <p:spPr>
          <a:xfrm>
            <a:off x="9336308" y="3363102"/>
            <a:ext cx="2375521" cy="707886"/>
          </a:xfrm>
          <a:prstGeom prst="accentCallout1">
            <a:avLst>
              <a:gd name="adj1" fmla="val 18750"/>
              <a:gd name="adj2" fmla="val -8333"/>
              <a:gd name="adj3" fmla="val -41026"/>
              <a:gd name="adj4" fmla="val -33679"/>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rPr>
              <a:t>封闭的组织边界</a:t>
            </a:r>
          </a:p>
        </p:txBody>
      </p:sp>
      <p:sp>
        <p:nvSpPr>
          <p:cNvPr id="44" name="标注: 线形(带强调线) 43"/>
          <p:cNvSpPr/>
          <p:nvPr/>
        </p:nvSpPr>
        <p:spPr>
          <a:xfrm>
            <a:off x="9336858" y="4793814"/>
            <a:ext cx="2375521" cy="707886"/>
          </a:xfrm>
          <a:prstGeom prst="accentCallout1">
            <a:avLst>
              <a:gd name="adj1" fmla="val 18750"/>
              <a:gd name="adj2" fmla="val -8333"/>
              <a:gd name="adj3" fmla="val -2908"/>
              <a:gd name="adj4" fmla="val -85611"/>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rPr>
              <a:t>组织外的软件开发者</a:t>
            </a:r>
          </a:p>
        </p:txBody>
      </p:sp>
      <p:sp>
        <p:nvSpPr>
          <p:cNvPr id="45" name="标注: 线形(带强调线) 44"/>
          <p:cNvSpPr/>
          <p:nvPr/>
        </p:nvSpPr>
        <p:spPr>
          <a:xfrm>
            <a:off x="4106838" y="5298037"/>
            <a:ext cx="3839590" cy="707886"/>
          </a:xfrm>
          <a:prstGeom prst="accentCallout1">
            <a:avLst>
              <a:gd name="adj1" fmla="val 18750"/>
              <a:gd name="adj2" fmla="val -8333"/>
              <a:gd name="adj3" fmla="val -256913"/>
              <a:gd name="adj4" fmla="val 10135"/>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rPr>
              <a:t>对外不可共享的软件仓库</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基于团队软件开发方法的特点</a:t>
            </a:r>
          </a:p>
        </p:txBody>
      </p:sp>
      <p:sp>
        <p:nvSpPr>
          <p:cNvPr id="3" name="内容占位符 2"/>
          <p:cNvSpPr>
            <a:spLocks noGrp="1"/>
          </p:cNvSpPr>
          <p:nvPr>
            <p:ph idx="1"/>
          </p:nvPr>
        </p:nvSpPr>
        <p:spPr>
          <a:xfrm>
            <a:off x="539749" y="1125538"/>
            <a:ext cx="4268313" cy="3877668"/>
          </a:xfrm>
        </p:spPr>
        <p:txBody>
          <a:bodyPr/>
          <a:lstStyle/>
          <a:p>
            <a:r>
              <a:rPr lang="zh-CN" altLang="en-US" dirty="0">
                <a:solidFill>
                  <a:schemeClr val="tx1"/>
                </a:solidFill>
              </a:rPr>
              <a:t>开发团队</a:t>
            </a:r>
            <a:r>
              <a:rPr lang="zh-CN" altLang="en-US" dirty="0">
                <a:solidFill>
                  <a:srgbClr val="C00000"/>
                </a:solidFill>
              </a:rPr>
              <a:t>边界封闭</a:t>
            </a:r>
            <a:endParaRPr lang="en-US" altLang="zh-CN" dirty="0">
              <a:solidFill>
                <a:srgbClr val="C00000"/>
              </a:solidFill>
            </a:endParaRPr>
          </a:p>
          <a:p>
            <a:r>
              <a:rPr lang="zh-CN" altLang="en-US" dirty="0">
                <a:solidFill>
                  <a:schemeClr val="tx1"/>
                </a:solidFill>
              </a:rPr>
              <a:t>域外人员</a:t>
            </a:r>
            <a:r>
              <a:rPr lang="zh-CN" altLang="en-US" dirty="0">
                <a:solidFill>
                  <a:srgbClr val="C00000"/>
                </a:solidFill>
              </a:rPr>
              <a:t>无法参与</a:t>
            </a:r>
            <a:endParaRPr lang="en-US" altLang="zh-CN" dirty="0">
              <a:solidFill>
                <a:srgbClr val="C00000"/>
              </a:solidFill>
            </a:endParaRPr>
          </a:p>
          <a:p>
            <a:r>
              <a:rPr lang="zh-CN" altLang="en-US" dirty="0">
                <a:solidFill>
                  <a:schemeClr val="tx1"/>
                </a:solidFill>
              </a:rPr>
              <a:t>人员确定</a:t>
            </a:r>
            <a:r>
              <a:rPr lang="zh-CN" altLang="en-US" dirty="0">
                <a:solidFill>
                  <a:srgbClr val="C00000"/>
                </a:solidFill>
              </a:rPr>
              <a:t>资源有限</a:t>
            </a:r>
            <a:endParaRPr lang="en-US" altLang="zh-CN" dirty="0">
              <a:solidFill>
                <a:srgbClr val="C00000"/>
              </a:solidFill>
            </a:endParaRPr>
          </a:p>
          <a:p>
            <a:r>
              <a:rPr lang="zh-CN" altLang="en-US" dirty="0">
                <a:solidFill>
                  <a:schemeClr val="tx1"/>
                </a:solidFill>
              </a:rPr>
              <a:t>项目的成果</a:t>
            </a:r>
            <a:r>
              <a:rPr lang="zh-CN" altLang="en-US" dirty="0">
                <a:solidFill>
                  <a:srgbClr val="C00000"/>
                </a:solidFill>
              </a:rPr>
              <a:t>不共享</a:t>
            </a:r>
            <a:endParaRPr lang="en-US" altLang="zh-CN" dirty="0">
              <a:solidFill>
                <a:srgbClr val="C00000"/>
              </a:solidFill>
            </a:endParaRPr>
          </a:p>
          <a:p>
            <a:r>
              <a:rPr lang="zh-CN" altLang="en-US" dirty="0">
                <a:solidFill>
                  <a:srgbClr val="C00000"/>
                </a:solidFill>
              </a:rPr>
              <a:t>集中化</a:t>
            </a:r>
            <a:r>
              <a:rPr lang="zh-CN" altLang="en-US" dirty="0">
                <a:solidFill>
                  <a:schemeClr val="tx1"/>
                </a:solidFill>
              </a:rPr>
              <a:t>的管理模式</a:t>
            </a:r>
            <a:endParaRPr lang="en-US" altLang="zh-CN" dirty="0">
              <a:solidFill>
                <a:schemeClr val="tx1"/>
              </a:solidFill>
            </a:endParaRPr>
          </a:p>
          <a:p>
            <a:r>
              <a:rPr lang="zh-CN" altLang="en-US" dirty="0">
                <a:solidFill>
                  <a:srgbClr val="C00000"/>
                </a:solidFill>
              </a:rPr>
              <a:t>关注生产</a:t>
            </a:r>
            <a:r>
              <a:rPr lang="zh-CN" altLang="en-US" dirty="0">
                <a:solidFill>
                  <a:schemeClr val="tx1"/>
                </a:solidFill>
              </a:rPr>
              <a:t>而非创作</a:t>
            </a:r>
            <a:endParaRPr lang="en-US" altLang="zh-CN" dirty="0">
              <a:solidFill>
                <a:schemeClr val="tx1"/>
              </a:solidFill>
            </a:endParaRPr>
          </a:p>
        </p:txBody>
      </p:sp>
      <p:sp>
        <p:nvSpPr>
          <p:cNvPr id="4" name="椭圆 3"/>
          <p:cNvSpPr/>
          <p:nvPr/>
        </p:nvSpPr>
        <p:spPr>
          <a:xfrm>
            <a:off x="4727054" y="781308"/>
            <a:ext cx="7056784" cy="39604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笑脸 5"/>
          <p:cNvSpPr/>
          <p:nvPr/>
        </p:nvSpPr>
        <p:spPr>
          <a:xfrm>
            <a:off x="7715386" y="1177768"/>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笑脸 6"/>
          <p:cNvSpPr/>
          <p:nvPr/>
        </p:nvSpPr>
        <p:spPr>
          <a:xfrm>
            <a:off x="6013022" y="1933852"/>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笑脸 7"/>
          <p:cNvSpPr/>
          <p:nvPr/>
        </p:nvSpPr>
        <p:spPr>
          <a:xfrm>
            <a:off x="10091017" y="1507316"/>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笑脸 8"/>
          <p:cNvSpPr/>
          <p:nvPr/>
        </p:nvSpPr>
        <p:spPr>
          <a:xfrm>
            <a:off x="10907014" y="2533783"/>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笑脸 9"/>
          <p:cNvSpPr/>
          <p:nvPr/>
        </p:nvSpPr>
        <p:spPr>
          <a:xfrm>
            <a:off x="9719715" y="3440440"/>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笑脸 10"/>
          <p:cNvSpPr/>
          <p:nvPr/>
        </p:nvSpPr>
        <p:spPr>
          <a:xfrm>
            <a:off x="6599262" y="3518029"/>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笑脸 11"/>
          <p:cNvSpPr/>
          <p:nvPr/>
        </p:nvSpPr>
        <p:spPr>
          <a:xfrm>
            <a:off x="5060091" y="2857819"/>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笑脸 12"/>
          <p:cNvSpPr/>
          <p:nvPr/>
        </p:nvSpPr>
        <p:spPr>
          <a:xfrm>
            <a:off x="5184877" y="4441027"/>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笑脸 13"/>
          <p:cNvSpPr/>
          <p:nvPr/>
        </p:nvSpPr>
        <p:spPr>
          <a:xfrm>
            <a:off x="7931213" y="5092904"/>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笑脸 14"/>
          <p:cNvSpPr/>
          <p:nvPr/>
        </p:nvSpPr>
        <p:spPr>
          <a:xfrm>
            <a:off x="10541910" y="4355134"/>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圆柱体 15"/>
          <p:cNvSpPr/>
          <p:nvPr/>
        </p:nvSpPr>
        <p:spPr>
          <a:xfrm>
            <a:off x="7201008" y="2368503"/>
            <a:ext cx="1740931" cy="1077517"/>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t>软件制品</a:t>
            </a:r>
          </a:p>
        </p:txBody>
      </p:sp>
      <p:cxnSp>
        <p:nvCxnSpPr>
          <p:cNvPr id="18" name="直接箭头连接符 17"/>
          <p:cNvCxnSpPr>
            <a:stCxn id="7" idx="7"/>
            <a:endCxn id="6" idx="2"/>
          </p:cNvCxnSpPr>
          <p:nvPr/>
        </p:nvCxnSpPr>
        <p:spPr>
          <a:xfrm flipV="1">
            <a:off x="6566186" y="1501804"/>
            <a:ext cx="1149200" cy="52695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11" idx="1"/>
          </p:cNvCxnSpPr>
          <p:nvPr/>
        </p:nvCxnSpPr>
        <p:spPr>
          <a:xfrm>
            <a:off x="5708163" y="3201227"/>
            <a:ext cx="986007" cy="41171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7" idx="5"/>
            <a:endCxn id="11" idx="0"/>
          </p:cNvCxnSpPr>
          <p:nvPr/>
        </p:nvCxnSpPr>
        <p:spPr>
          <a:xfrm>
            <a:off x="6566186" y="2487016"/>
            <a:ext cx="357112" cy="103101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0" idx="0"/>
            <a:endCxn id="8" idx="4"/>
          </p:cNvCxnSpPr>
          <p:nvPr/>
        </p:nvCxnSpPr>
        <p:spPr>
          <a:xfrm flipV="1">
            <a:off x="10043751" y="2155388"/>
            <a:ext cx="371302" cy="128505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6" idx="6"/>
            <a:endCxn id="10" idx="1"/>
          </p:cNvCxnSpPr>
          <p:nvPr/>
        </p:nvCxnSpPr>
        <p:spPr>
          <a:xfrm>
            <a:off x="8363458" y="1501804"/>
            <a:ext cx="1451165" cy="203354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9" idx="2"/>
            <a:endCxn id="10" idx="7"/>
          </p:cNvCxnSpPr>
          <p:nvPr/>
        </p:nvCxnSpPr>
        <p:spPr>
          <a:xfrm flipH="1">
            <a:off x="10272879" y="2857819"/>
            <a:ext cx="634135" cy="67752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endCxn id="6" idx="6"/>
          </p:cNvCxnSpPr>
          <p:nvPr/>
        </p:nvCxnSpPr>
        <p:spPr>
          <a:xfrm flipH="1" flipV="1">
            <a:off x="8363458" y="1501804"/>
            <a:ext cx="2543556" cy="13560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8075426" y="1825840"/>
            <a:ext cx="0" cy="661176"/>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7" idx="6"/>
          </p:cNvCxnSpPr>
          <p:nvPr/>
        </p:nvCxnSpPr>
        <p:spPr>
          <a:xfrm>
            <a:off x="6661094" y="2257888"/>
            <a:ext cx="1270316" cy="324036"/>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flipV="1">
            <a:off x="8615486" y="3440440"/>
            <a:ext cx="1044116" cy="329616"/>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11" idx="6"/>
          </p:cNvCxnSpPr>
          <p:nvPr/>
        </p:nvCxnSpPr>
        <p:spPr>
          <a:xfrm flipV="1">
            <a:off x="7247334" y="3440440"/>
            <a:ext cx="540060" cy="401625"/>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5" idx="2"/>
            <a:endCxn id="16" idx="3"/>
          </p:cNvCxnSpPr>
          <p:nvPr/>
        </p:nvCxnSpPr>
        <p:spPr>
          <a:xfrm flipH="1" flipV="1">
            <a:off x="8071474" y="3446020"/>
            <a:ext cx="2470436" cy="1233150"/>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2"/>
          <a:stretch>
            <a:fillRect/>
          </a:stretch>
        </p:blipFill>
        <p:spPr>
          <a:xfrm>
            <a:off x="9765355" y="4155613"/>
            <a:ext cx="648072" cy="648072"/>
          </a:xfrm>
          <a:prstGeom prst="rect">
            <a:avLst/>
          </a:prstGeom>
        </p:spPr>
      </p:pic>
      <p:cxnSp>
        <p:nvCxnSpPr>
          <p:cNvPr id="34" name="直接箭头连接符 33"/>
          <p:cNvCxnSpPr>
            <a:stCxn id="14" idx="0"/>
            <a:endCxn id="11" idx="4"/>
          </p:cNvCxnSpPr>
          <p:nvPr/>
        </p:nvCxnSpPr>
        <p:spPr>
          <a:xfrm flipH="1" flipV="1">
            <a:off x="6923298" y="4166101"/>
            <a:ext cx="1331951" cy="926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p:nvPicPr>
        <p:blipFill>
          <a:blip r:embed="rId2"/>
          <a:stretch>
            <a:fillRect/>
          </a:stretch>
        </p:blipFill>
        <p:spPr>
          <a:xfrm>
            <a:off x="7311834" y="4238109"/>
            <a:ext cx="648073" cy="648073"/>
          </a:xfrm>
          <a:prstGeom prst="rect">
            <a:avLst/>
          </a:prstGeom>
        </p:spPr>
      </p:pic>
      <p:cxnSp>
        <p:nvCxnSpPr>
          <p:cNvPr id="39" name="直接箭头连接符 38"/>
          <p:cNvCxnSpPr>
            <a:stCxn id="13" idx="0"/>
            <a:endCxn id="12" idx="4"/>
          </p:cNvCxnSpPr>
          <p:nvPr/>
        </p:nvCxnSpPr>
        <p:spPr>
          <a:xfrm flipH="1" flipV="1">
            <a:off x="5384127" y="3505891"/>
            <a:ext cx="124786" cy="9351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41" name="图片 40"/>
          <p:cNvPicPr>
            <a:picLocks noChangeAspect="1"/>
          </p:cNvPicPr>
          <p:nvPr/>
        </p:nvPicPr>
        <p:blipFill>
          <a:blip r:embed="rId2"/>
          <a:stretch>
            <a:fillRect/>
          </a:stretch>
        </p:blipFill>
        <p:spPr>
          <a:xfrm>
            <a:off x="5208510" y="3734110"/>
            <a:ext cx="526900" cy="526900"/>
          </a:xfrm>
          <a:prstGeom prst="rect">
            <a:avLst/>
          </a:prstGeom>
        </p:spPr>
      </p:pic>
      <p:sp>
        <p:nvSpPr>
          <p:cNvPr id="35" name="矩形 34"/>
          <p:cNvSpPr/>
          <p:nvPr/>
        </p:nvSpPr>
        <p:spPr>
          <a:xfrm>
            <a:off x="0" y="6165850"/>
            <a:ext cx="12173476" cy="707886"/>
          </a:xfrm>
          <a:prstGeom prst="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kumimoji="1" lang="zh-CN" altLang="en-US" sz="2800" dirty="0">
                <a:solidFill>
                  <a:schemeClr val="bg1"/>
                </a:solidFill>
                <a:latin typeface="微软雅黑" panose="020B0503020204020204" charset="-122"/>
                <a:ea typeface="微软雅黑" panose="020B0503020204020204" charset="-122"/>
              </a:rPr>
              <a:t>无法充分利用团队之外的力量，阻碍大众参与软件创作和生产</a:t>
            </a:r>
            <a:endParaRPr kumimoji="1" lang="en-US" altLang="zh-CN" sz="2800" dirty="0">
              <a:solidFill>
                <a:schemeClr val="bg1"/>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示例：</a:t>
            </a:r>
            <a:r>
              <a:rPr lang="en-US" altLang="zh-CN" dirty="0"/>
              <a:t>Windows</a:t>
            </a:r>
            <a:r>
              <a:rPr lang="zh-CN" altLang="en-US" dirty="0"/>
              <a:t>软件开发团队组成</a:t>
            </a:r>
          </a:p>
        </p:txBody>
      </p:sp>
      <p:sp>
        <p:nvSpPr>
          <p:cNvPr id="2" name="内容占位符 1"/>
          <p:cNvSpPr>
            <a:spLocks noGrp="1"/>
          </p:cNvSpPr>
          <p:nvPr>
            <p:ph idx="1"/>
          </p:nvPr>
        </p:nvSpPr>
        <p:spPr/>
        <p:txBody>
          <a:bodyPr/>
          <a:lstStyle/>
          <a:p>
            <a:r>
              <a:rPr lang="en-US" altLang="zh-CN" dirty="0"/>
              <a:t>Windows 7</a:t>
            </a:r>
            <a:r>
              <a:rPr lang="zh-CN" altLang="en-US" dirty="0"/>
              <a:t>软件项目的团队组织</a:t>
            </a:r>
            <a:endParaRPr lang="en-US" altLang="zh-CN" dirty="0"/>
          </a:p>
          <a:p>
            <a:pPr lvl="1"/>
            <a:r>
              <a:rPr lang="zh-CN" altLang="en-US" b="1" dirty="0">
                <a:solidFill>
                  <a:srgbClr val="C00000"/>
                </a:solidFill>
              </a:rPr>
              <a:t>核心开发团队</a:t>
            </a:r>
            <a:r>
              <a:rPr lang="zh-CN" altLang="en-US" dirty="0"/>
              <a:t>大约有</a:t>
            </a:r>
            <a:r>
              <a:rPr lang="en-US" altLang="zh-CN" dirty="0"/>
              <a:t>1000</a:t>
            </a:r>
            <a:r>
              <a:rPr lang="zh-CN" altLang="en-US" dirty="0"/>
              <a:t>人</a:t>
            </a:r>
            <a:endParaRPr lang="en-US" altLang="zh-CN" dirty="0"/>
          </a:p>
          <a:p>
            <a:pPr lvl="1"/>
            <a:r>
              <a:rPr lang="en-US" altLang="zh-CN" dirty="0"/>
              <a:t>25</a:t>
            </a:r>
            <a:r>
              <a:rPr lang="zh-CN" altLang="en-US" dirty="0"/>
              <a:t>个</a:t>
            </a:r>
            <a:r>
              <a:rPr lang="zh-CN" altLang="en-US" b="1" dirty="0">
                <a:solidFill>
                  <a:srgbClr val="C00000"/>
                </a:solidFill>
              </a:rPr>
              <a:t>功能小组</a:t>
            </a:r>
            <a:r>
              <a:rPr lang="zh-CN" altLang="en-US" dirty="0"/>
              <a:t>，每个小组大约有</a:t>
            </a:r>
            <a:r>
              <a:rPr lang="en-US" altLang="zh-CN" dirty="0"/>
              <a:t>40</a:t>
            </a:r>
            <a:r>
              <a:rPr lang="zh-CN" altLang="en-US" dirty="0"/>
              <a:t>个人</a:t>
            </a:r>
            <a:endParaRPr lang="en-US" altLang="zh-CN" dirty="0"/>
          </a:p>
          <a:p>
            <a:pPr lvl="1"/>
            <a:r>
              <a:rPr lang="zh-CN" altLang="en-US" dirty="0"/>
              <a:t>每个小组包括</a:t>
            </a:r>
            <a:r>
              <a:rPr lang="zh-CN" altLang="en-US" b="1" dirty="0">
                <a:solidFill>
                  <a:srgbClr val="C00000"/>
                </a:solidFill>
              </a:rPr>
              <a:t>三类人员</a:t>
            </a:r>
            <a:r>
              <a:rPr lang="zh-CN" altLang="en-US" dirty="0"/>
              <a:t>：程序经理，开发工程师，测试工程师</a:t>
            </a:r>
            <a:endParaRPr lang="en-US" altLang="zh-CN" dirty="0"/>
          </a:p>
          <a:p>
            <a:pPr lvl="1"/>
            <a:r>
              <a:rPr lang="zh-CN" altLang="en-US" b="1" dirty="0">
                <a:solidFill>
                  <a:srgbClr val="C00000"/>
                </a:solidFill>
              </a:rPr>
              <a:t>全部是</a:t>
            </a:r>
            <a:r>
              <a:rPr lang="en-US" altLang="zh-CN" b="1" dirty="0">
                <a:solidFill>
                  <a:srgbClr val="C00000"/>
                </a:solidFill>
              </a:rPr>
              <a:t>Microsoft</a:t>
            </a:r>
            <a:r>
              <a:rPr lang="zh-CN" altLang="en-US" b="1" dirty="0">
                <a:solidFill>
                  <a:srgbClr val="C00000"/>
                </a:solidFill>
              </a:rPr>
              <a:t>员工</a:t>
            </a:r>
          </a:p>
        </p:txBody>
      </p:sp>
      <p:pic>
        <p:nvPicPr>
          <p:cNvPr id="8" name="图片 7" descr="徽标, 公司名称&#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130" y="3937345"/>
            <a:ext cx="4143375" cy="2428875"/>
          </a:xfrm>
          <a:prstGeom prst="rect">
            <a:avLst/>
          </a:prstGeom>
          <a:ln w="12700">
            <a:solidFill>
              <a:schemeClr val="accent2">
                <a:shade val="95000"/>
                <a:satMod val="105000"/>
              </a:schemeClr>
            </a:solidFill>
          </a:ln>
        </p:spPr>
      </p:pic>
      <p:pic>
        <p:nvPicPr>
          <p:cNvPr id="92" name="图片 91"/>
          <p:cNvPicPr>
            <a:picLocks noChangeAspect="1"/>
          </p:cNvPicPr>
          <p:nvPr/>
        </p:nvPicPr>
        <p:blipFill>
          <a:blip r:embed="rId3"/>
          <a:stretch>
            <a:fillRect/>
          </a:stretch>
        </p:blipFill>
        <p:spPr>
          <a:xfrm>
            <a:off x="334566" y="3871496"/>
            <a:ext cx="4788532" cy="2695095"/>
          </a:xfrm>
          <a:prstGeom prst="rect">
            <a:avLst/>
          </a:prstGeom>
        </p:spPr>
      </p:pic>
      <p:sp>
        <p:nvSpPr>
          <p:cNvPr id="6" name="文本框 5"/>
          <p:cNvSpPr txBox="1"/>
          <p:nvPr/>
        </p:nvSpPr>
        <p:spPr>
          <a:xfrm>
            <a:off x="9554505" y="3881418"/>
            <a:ext cx="2592287" cy="1815882"/>
          </a:xfrm>
          <a:prstGeom prst="rect">
            <a:avLst/>
          </a:prstGeom>
          <a:noFill/>
        </p:spPr>
        <p:txBody>
          <a:bodyPr wrap="square" rtlCol="0">
            <a:spAutoFit/>
          </a:bodyPr>
          <a:lstStyle/>
          <a:p>
            <a:pPr algn="just"/>
            <a:r>
              <a:rPr lang="en-US" altLang="zh-CN" sz="2800" dirty="0">
                <a:solidFill>
                  <a:srgbClr val="C00000"/>
                </a:solidFill>
                <a:latin typeface="+mn-ea"/>
                <a:ea typeface="+mn-ea"/>
              </a:rPr>
              <a:t>Windows 7</a:t>
            </a:r>
            <a:r>
              <a:rPr lang="zh-CN" altLang="en-US" sz="2800" dirty="0">
                <a:solidFill>
                  <a:srgbClr val="C00000"/>
                </a:solidFill>
                <a:latin typeface="+mn-ea"/>
                <a:ea typeface="+mn-ea"/>
              </a:rPr>
              <a:t>源代码是微软商业机密，不对外共享和开放</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a:t>
            </a:r>
            <a:r>
              <a:rPr lang="en-US" altLang="zh-CN" dirty="0"/>
              <a:t>IBM OS/360</a:t>
            </a:r>
            <a:r>
              <a:rPr lang="zh-CN" altLang="en-US" dirty="0"/>
              <a:t>软件开发团队</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562" y="1098569"/>
            <a:ext cx="3744416" cy="2673513"/>
          </a:xfrm>
        </p:spPr>
      </p:pic>
      <p:pic>
        <p:nvPicPr>
          <p:cNvPr id="6" name="图片 5"/>
          <p:cNvPicPr>
            <a:picLocks noChangeAspect="1"/>
          </p:cNvPicPr>
          <p:nvPr/>
        </p:nvPicPr>
        <p:blipFill>
          <a:blip r:embed="rId3"/>
          <a:stretch>
            <a:fillRect/>
          </a:stretch>
        </p:blipFill>
        <p:spPr>
          <a:xfrm>
            <a:off x="4591961" y="1105476"/>
            <a:ext cx="3555475" cy="2666606"/>
          </a:xfrm>
          <a:prstGeom prst="rect">
            <a:avLst/>
          </a:prstGeom>
          <a:ln>
            <a:solidFill>
              <a:schemeClr val="accent1"/>
            </a:solidFill>
          </a:ln>
        </p:spPr>
      </p:pic>
      <p:pic>
        <p:nvPicPr>
          <p:cNvPr id="8" name="图片 7"/>
          <p:cNvPicPr>
            <a:picLocks noChangeAspect="1"/>
          </p:cNvPicPr>
          <p:nvPr/>
        </p:nvPicPr>
        <p:blipFill>
          <a:blip r:embed="rId4"/>
          <a:stretch>
            <a:fillRect/>
          </a:stretch>
        </p:blipFill>
        <p:spPr>
          <a:xfrm>
            <a:off x="8939522" y="1046934"/>
            <a:ext cx="2972841" cy="2666606"/>
          </a:xfrm>
          <a:prstGeom prst="rect">
            <a:avLst/>
          </a:prstGeom>
        </p:spPr>
      </p:pic>
      <p:sp>
        <p:nvSpPr>
          <p:cNvPr id="10" name="文本框 9"/>
          <p:cNvSpPr txBox="1"/>
          <p:nvPr/>
        </p:nvSpPr>
        <p:spPr>
          <a:xfrm>
            <a:off x="298562" y="3928800"/>
            <a:ext cx="9721080" cy="1384995"/>
          </a:xfrm>
          <a:prstGeom prst="rect">
            <a:avLst/>
          </a:prstGeom>
          <a:noFill/>
        </p:spPr>
        <p:txBody>
          <a:bodyPr wrap="square">
            <a:spAutoFit/>
          </a:bodyPr>
          <a:lstStyle/>
          <a:p>
            <a:pPr marL="457200" indent="-457200">
              <a:buFont typeface="Wingdings" panose="05000000000000000000" pitchFamily="2" charset="2"/>
              <a:buChar char="p"/>
            </a:pPr>
            <a:r>
              <a:rPr lang="en-US" altLang="zh-CN" sz="2800" dirty="0">
                <a:solidFill>
                  <a:schemeClr val="tx1"/>
                </a:solidFill>
                <a:latin typeface="微软雅黑" panose="020B0503020204020204" charset="-122"/>
                <a:ea typeface="微软雅黑" panose="020B0503020204020204" charset="-122"/>
              </a:rPr>
              <a:t>1960s</a:t>
            </a:r>
            <a:r>
              <a:rPr lang="zh-CN" altLang="en-US" sz="2800" dirty="0">
                <a:solidFill>
                  <a:schemeClr val="tx1"/>
                </a:solidFill>
                <a:latin typeface="微软雅黑" panose="020B0503020204020204" charset="-122"/>
                <a:ea typeface="微软雅黑" panose="020B0503020204020204" charset="-122"/>
              </a:rPr>
              <a:t>初</a:t>
            </a:r>
            <a:r>
              <a:rPr lang="en-US" altLang="zh-CN" sz="2800" dirty="0">
                <a:solidFill>
                  <a:schemeClr val="tx1"/>
                </a:solidFill>
                <a:latin typeface="微软雅黑" panose="020B0503020204020204" charset="-122"/>
                <a:ea typeface="微软雅黑" panose="020B0503020204020204" charset="-122"/>
              </a:rPr>
              <a:t> IBM OS/360 </a:t>
            </a:r>
            <a:r>
              <a:rPr lang="zh-CN" altLang="en-US" sz="2800" b="1" dirty="0">
                <a:solidFill>
                  <a:schemeClr val="tx1"/>
                </a:solidFill>
                <a:latin typeface="微软雅黑" panose="020B0503020204020204" charset="-122"/>
                <a:ea typeface="微软雅黑" panose="020B0503020204020204" charset="-122"/>
              </a:rPr>
              <a:t>大型软件项目</a:t>
            </a:r>
            <a:endParaRPr lang="en-US" altLang="zh-CN" sz="2800" b="1" dirty="0">
              <a:solidFill>
                <a:schemeClr val="tx1"/>
              </a:solidFill>
              <a:latin typeface="微软雅黑" panose="020B0503020204020204" charset="-122"/>
              <a:ea typeface="微软雅黑" panose="020B0503020204020204" charset="-122"/>
            </a:endParaRPr>
          </a:p>
          <a:p>
            <a:pPr marL="457200" indent="-457200">
              <a:buFont typeface="Wingdings" panose="05000000000000000000" pitchFamily="2" charset="2"/>
              <a:buChar char="p"/>
            </a:pPr>
            <a:r>
              <a:rPr lang="zh-CN" altLang="en-US" sz="2800" dirty="0">
                <a:solidFill>
                  <a:schemeClr val="tx1"/>
                </a:solidFill>
                <a:latin typeface="微软雅黑" panose="020B0503020204020204" charset="-122"/>
                <a:ea typeface="微软雅黑" panose="020B0503020204020204" charset="-122"/>
              </a:rPr>
              <a:t>通用系统，支持</a:t>
            </a:r>
            <a:r>
              <a:rPr lang="zh-CN" altLang="en-US" sz="2800" dirty="0">
                <a:solidFill>
                  <a:schemeClr val="tx1"/>
                </a:solidFill>
                <a:latin typeface="微软雅黑" panose="020B0503020204020204" charset="-122"/>
                <a:ea typeface="微软雅黑" panose="020B0503020204020204" charset="-122"/>
                <a:hlinkClick r:id="rId5"/>
              </a:rPr>
              <a:t>多道程序</a:t>
            </a:r>
            <a:r>
              <a:rPr lang="zh-CN" altLang="en-US" sz="2800" dirty="0">
                <a:solidFill>
                  <a:schemeClr val="tx1"/>
                </a:solidFill>
                <a:latin typeface="微软雅黑" panose="020B0503020204020204" charset="-122"/>
                <a:ea typeface="微软雅黑" panose="020B0503020204020204" charset="-122"/>
              </a:rPr>
              <a:t>，最多可同时运行</a:t>
            </a:r>
            <a:r>
              <a:rPr lang="en-US" altLang="zh-CN" sz="2800" dirty="0">
                <a:solidFill>
                  <a:schemeClr val="tx1"/>
                </a:solidFill>
                <a:latin typeface="微软雅黑" panose="020B0503020204020204" charset="-122"/>
                <a:ea typeface="微软雅黑" panose="020B0503020204020204" charset="-122"/>
              </a:rPr>
              <a:t>15</a:t>
            </a:r>
            <a:r>
              <a:rPr lang="zh-CN" altLang="en-US" sz="2800" dirty="0">
                <a:solidFill>
                  <a:schemeClr val="tx1"/>
                </a:solidFill>
                <a:latin typeface="微软雅黑" panose="020B0503020204020204" charset="-122"/>
                <a:ea typeface="微软雅黑" panose="020B0503020204020204" charset="-122"/>
              </a:rPr>
              <a:t>道程序</a:t>
            </a:r>
            <a:endParaRPr lang="en-US" altLang="zh-CN" sz="2800" dirty="0">
              <a:solidFill>
                <a:schemeClr val="tx1"/>
              </a:solidFill>
              <a:latin typeface="微软雅黑" panose="020B0503020204020204" charset="-122"/>
              <a:ea typeface="微软雅黑" panose="020B0503020204020204" charset="-122"/>
            </a:endParaRPr>
          </a:p>
          <a:p>
            <a:pPr marL="457200" indent="-457200">
              <a:buFont typeface="Wingdings" panose="05000000000000000000" pitchFamily="2" charset="2"/>
              <a:buChar char="p"/>
            </a:pPr>
            <a:r>
              <a:rPr lang="zh-CN" altLang="en-US" sz="2800" dirty="0">
                <a:solidFill>
                  <a:schemeClr val="tx1"/>
                </a:solidFill>
                <a:latin typeface="微软雅黑" panose="020B0503020204020204" charset="-122"/>
                <a:ea typeface="微软雅黑" panose="020B0503020204020204" charset="-122"/>
              </a:rPr>
              <a:t>软件工程师</a:t>
            </a:r>
            <a:r>
              <a:rPr lang="zh-CN" altLang="en-US" sz="2800" dirty="0">
                <a:solidFill>
                  <a:srgbClr val="C00000"/>
                </a:solidFill>
                <a:latin typeface="微软雅黑" panose="020B0503020204020204" charset="-122"/>
                <a:ea typeface="微软雅黑" panose="020B0503020204020204" charset="-122"/>
              </a:rPr>
              <a:t>超</a:t>
            </a:r>
            <a:r>
              <a:rPr lang="en-US" altLang="zh-CN" sz="2800" dirty="0">
                <a:solidFill>
                  <a:srgbClr val="C00000"/>
                </a:solidFill>
                <a:latin typeface="微软雅黑" panose="020B0503020204020204" charset="-122"/>
                <a:ea typeface="微软雅黑" panose="020B0503020204020204" charset="-122"/>
              </a:rPr>
              <a:t>2000</a:t>
            </a:r>
            <a:r>
              <a:rPr lang="zh-CN" altLang="en-US" sz="2800" dirty="0">
                <a:solidFill>
                  <a:srgbClr val="C00000"/>
                </a:solidFill>
                <a:latin typeface="微软雅黑" panose="020B0503020204020204" charset="-122"/>
                <a:ea typeface="微软雅黑" panose="020B0503020204020204" charset="-122"/>
              </a:rPr>
              <a:t>人</a:t>
            </a:r>
            <a:r>
              <a:rPr lang="zh-CN" altLang="en-US" sz="2800" dirty="0">
                <a:solidFill>
                  <a:schemeClr val="tx1"/>
                </a:solidFill>
                <a:latin typeface="微软雅黑" panose="020B0503020204020204" charset="-122"/>
                <a:ea typeface="微软雅黑" panose="020B0503020204020204" charset="-122"/>
              </a:rPr>
              <a:t>，工作量超</a:t>
            </a:r>
            <a:r>
              <a:rPr lang="en-US" altLang="zh-CN" sz="2800" dirty="0">
                <a:solidFill>
                  <a:srgbClr val="C00000"/>
                </a:solidFill>
                <a:latin typeface="微软雅黑" panose="020B0503020204020204" charset="-122"/>
                <a:ea typeface="微软雅黑" panose="020B0503020204020204" charset="-122"/>
              </a:rPr>
              <a:t>5000</a:t>
            </a:r>
            <a:r>
              <a:rPr lang="zh-CN" altLang="en-US" sz="2800" dirty="0">
                <a:solidFill>
                  <a:srgbClr val="C00000"/>
                </a:solidFill>
                <a:latin typeface="微软雅黑" panose="020B0503020204020204" charset="-122"/>
                <a:ea typeface="微软雅黑" panose="020B0503020204020204" charset="-122"/>
              </a:rPr>
              <a:t>人年</a:t>
            </a:r>
            <a:endParaRPr lang="en-US" altLang="zh-CN" sz="2800" dirty="0">
              <a:solidFill>
                <a:srgbClr val="C00000"/>
              </a:solidFill>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6"/>
          <a:stretch>
            <a:fillRect/>
          </a:stretch>
        </p:blipFill>
        <p:spPr>
          <a:xfrm>
            <a:off x="10008145" y="3934140"/>
            <a:ext cx="1883706" cy="2326187"/>
          </a:xfrm>
          <a:prstGeom prst="rect">
            <a:avLst/>
          </a:prstGeom>
          <a:ln>
            <a:solidFill>
              <a:schemeClr val="accent1">
                <a:shade val="95000"/>
                <a:satMod val="105000"/>
              </a:schemeClr>
            </a:solidFill>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开源软件项目的开发和组织模式</a:t>
            </a:r>
          </a:p>
        </p:txBody>
      </p:sp>
      <p:sp>
        <p:nvSpPr>
          <p:cNvPr id="3" name="内容占位符 2"/>
          <p:cNvSpPr>
            <a:spLocks noGrp="1"/>
          </p:cNvSpPr>
          <p:nvPr>
            <p:ph idx="1"/>
          </p:nvPr>
        </p:nvSpPr>
        <p:spPr/>
        <p:txBody>
          <a:bodyPr/>
          <a:lstStyle/>
          <a:p>
            <a:r>
              <a:rPr lang="zh-CN" altLang="en-US" dirty="0">
                <a:solidFill>
                  <a:srgbClr val="C00000"/>
                </a:solidFill>
              </a:rPr>
              <a:t>开放</a:t>
            </a:r>
            <a:r>
              <a:rPr lang="zh-CN" altLang="en-US" dirty="0"/>
              <a:t>项目边界</a:t>
            </a:r>
            <a:endParaRPr lang="en-US" altLang="zh-CN" dirty="0"/>
          </a:p>
          <a:p>
            <a:r>
              <a:rPr lang="zh-CN" altLang="en-US" dirty="0"/>
              <a:t>大众</a:t>
            </a:r>
            <a:r>
              <a:rPr lang="zh-CN" altLang="en-US" dirty="0">
                <a:solidFill>
                  <a:srgbClr val="C00000"/>
                </a:solidFill>
              </a:rPr>
              <a:t>参与</a:t>
            </a:r>
            <a:r>
              <a:rPr lang="zh-CN" altLang="en-US" dirty="0"/>
              <a:t>开发</a:t>
            </a:r>
          </a:p>
          <a:p>
            <a:r>
              <a:rPr lang="zh-CN" altLang="en-US" dirty="0"/>
              <a:t>软件代码</a:t>
            </a:r>
            <a:r>
              <a:rPr lang="zh-CN" altLang="en-US" dirty="0">
                <a:solidFill>
                  <a:srgbClr val="C00000"/>
                </a:solidFill>
              </a:rPr>
              <a:t>共享</a:t>
            </a:r>
          </a:p>
        </p:txBody>
      </p:sp>
      <p:sp>
        <p:nvSpPr>
          <p:cNvPr id="4" name="椭圆 3"/>
          <p:cNvSpPr/>
          <p:nvPr/>
        </p:nvSpPr>
        <p:spPr>
          <a:xfrm>
            <a:off x="1990750" y="3248980"/>
            <a:ext cx="6804756" cy="2340260"/>
          </a:xfrm>
          <a:prstGeom prst="ellipse">
            <a:avLst/>
          </a:prstGeom>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5" name="图片 4"/>
          <p:cNvPicPr/>
          <p:nvPr/>
        </p:nvPicPr>
        <p:blipFill>
          <a:blip r:embed="rId2" cstate="print">
            <a:extLst>
              <a:ext uri="{28A0092B-C50C-407E-A947-70E740481C1C}">
                <a14:useLocalDpi xmlns:a14="http://schemas.microsoft.com/office/drawing/2010/main" val="0"/>
              </a:ext>
            </a:extLst>
          </a:blip>
          <a:stretch>
            <a:fillRect/>
          </a:stretch>
        </p:blipFill>
        <p:spPr>
          <a:xfrm>
            <a:off x="4578363" y="3492219"/>
            <a:ext cx="542220" cy="431986"/>
          </a:xfrm>
          <a:prstGeom prst="rect">
            <a:avLst/>
          </a:prstGeom>
        </p:spPr>
      </p:pic>
      <p:pic>
        <p:nvPicPr>
          <p:cNvPr id="6" name="图片 5"/>
          <p:cNvPicPr/>
          <p:nvPr/>
        </p:nvPicPr>
        <p:blipFill>
          <a:blip r:embed="rId2" cstate="print">
            <a:extLst>
              <a:ext uri="{28A0092B-C50C-407E-A947-70E740481C1C}">
                <a14:useLocalDpi xmlns:a14="http://schemas.microsoft.com/office/drawing/2010/main" val="0"/>
              </a:ext>
            </a:extLst>
          </a:blip>
          <a:stretch>
            <a:fillRect/>
          </a:stretch>
        </p:blipFill>
        <p:spPr>
          <a:xfrm>
            <a:off x="6142512" y="3594541"/>
            <a:ext cx="542220" cy="431986"/>
          </a:xfrm>
          <a:prstGeom prst="rect">
            <a:avLst/>
          </a:prstGeom>
        </p:spPr>
      </p:pic>
      <p:pic>
        <p:nvPicPr>
          <p:cNvPr id="7" name="图片 6"/>
          <p:cNvPicPr/>
          <p:nvPr/>
        </p:nvPicPr>
        <p:blipFill>
          <a:blip r:embed="rId2" cstate="print">
            <a:extLst>
              <a:ext uri="{28A0092B-C50C-407E-A947-70E740481C1C}">
                <a14:useLocalDpi xmlns:a14="http://schemas.microsoft.com/office/drawing/2010/main" val="0"/>
              </a:ext>
            </a:extLst>
          </a:blip>
          <a:stretch>
            <a:fillRect/>
          </a:stretch>
        </p:blipFill>
        <p:spPr>
          <a:xfrm>
            <a:off x="3430910" y="4737884"/>
            <a:ext cx="542220" cy="431986"/>
          </a:xfrm>
          <a:prstGeom prst="rect">
            <a:avLst/>
          </a:prstGeom>
        </p:spPr>
      </p:pic>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3014214" y="3896323"/>
            <a:ext cx="542220" cy="431986"/>
          </a:xfrm>
          <a:prstGeom prst="rect">
            <a:avLst/>
          </a:prstGeom>
        </p:spPr>
      </p:pic>
      <p:pic>
        <p:nvPicPr>
          <p:cNvPr id="9" name="图片 8"/>
          <p:cNvPicPr/>
          <p:nvPr/>
        </p:nvPicPr>
        <p:blipFill>
          <a:blip r:embed="rId2" cstate="print">
            <a:extLst>
              <a:ext uri="{28A0092B-C50C-407E-A947-70E740481C1C}">
                <a14:useLocalDpi xmlns:a14="http://schemas.microsoft.com/office/drawing/2010/main" val="0"/>
              </a:ext>
            </a:extLst>
          </a:blip>
          <a:stretch>
            <a:fillRect/>
          </a:stretch>
        </p:blipFill>
        <p:spPr>
          <a:xfrm>
            <a:off x="7317182" y="4112316"/>
            <a:ext cx="542220" cy="431986"/>
          </a:xfrm>
          <a:prstGeom prst="rect">
            <a:avLst/>
          </a:prstGeom>
        </p:spPr>
      </p:pic>
      <p:pic>
        <p:nvPicPr>
          <p:cNvPr id="10" name="图片 9"/>
          <p:cNvPicPr/>
          <p:nvPr/>
        </p:nvPicPr>
        <p:blipFill>
          <a:blip r:embed="rId3"/>
          <a:stretch>
            <a:fillRect/>
          </a:stretch>
        </p:blipFill>
        <p:spPr>
          <a:xfrm>
            <a:off x="9003008" y="3543825"/>
            <a:ext cx="542220" cy="431986"/>
          </a:xfrm>
          <a:prstGeom prst="rect">
            <a:avLst/>
          </a:prstGeom>
        </p:spPr>
      </p:pic>
      <p:pic>
        <p:nvPicPr>
          <p:cNvPr id="11" name="图片 10"/>
          <p:cNvPicPr/>
          <p:nvPr/>
        </p:nvPicPr>
        <p:blipFill>
          <a:blip r:embed="rId3"/>
          <a:stretch>
            <a:fillRect/>
          </a:stretch>
        </p:blipFill>
        <p:spPr>
          <a:xfrm>
            <a:off x="9083538" y="4848220"/>
            <a:ext cx="542220" cy="431986"/>
          </a:xfrm>
          <a:prstGeom prst="rect">
            <a:avLst/>
          </a:prstGeom>
        </p:spPr>
      </p:pic>
      <p:pic>
        <p:nvPicPr>
          <p:cNvPr id="12" name="图片 11"/>
          <p:cNvPicPr/>
          <p:nvPr/>
        </p:nvPicPr>
        <p:blipFill>
          <a:blip r:embed="rId3"/>
          <a:stretch>
            <a:fillRect/>
          </a:stretch>
        </p:blipFill>
        <p:spPr>
          <a:xfrm>
            <a:off x="7859402" y="5661552"/>
            <a:ext cx="542220" cy="431986"/>
          </a:xfrm>
          <a:prstGeom prst="rect">
            <a:avLst/>
          </a:prstGeom>
        </p:spPr>
      </p:pic>
      <p:pic>
        <p:nvPicPr>
          <p:cNvPr id="13" name="图片 12"/>
          <p:cNvPicPr/>
          <p:nvPr/>
        </p:nvPicPr>
        <p:blipFill>
          <a:blip r:embed="rId3"/>
          <a:stretch>
            <a:fillRect/>
          </a:stretch>
        </p:blipFill>
        <p:spPr>
          <a:xfrm>
            <a:off x="665688" y="3573504"/>
            <a:ext cx="542220" cy="431986"/>
          </a:xfrm>
          <a:prstGeom prst="rect">
            <a:avLst/>
          </a:prstGeom>
        </p:spPr>
      </p:pic>
      <p:pic>
        <p:nvPicPr>
          <p:cNvPr id="14" name="图片 13"/>
          <p:cNvPicPr/>
          <p:nvPr/>
        </p:nvPicPr>
        <p:blipFill>
          <a:blip r:embed="rId3"/>
          <a:stretch>
            <a:fillRect/>
          </a:stretch>
        </p:blipFill>
        <p:spPr>
          <a:xfrm>
            <a:off x="2118259" y="5677461"/>
            <a:ext cx="542220" cy="431986"/>
          </a:xfrm>
          <a:prstGeom prst="rect">
            <a:avLst/>
          </a:prstGeom>
        </p:spPr>
      </p:pic>
      <p:pic>
        <p:nvPicPr>
          <p:cNvPr id="15" name="图片 14"/>
          <p:cNvPicPr/>
          <p:nvPr/>
        </p:nvPicPr>
        <p:blipFill>
          <a:blip r:embed="rId3"/>
          <a:stretch>
            <a:fillRect/>
          </a:stretch>
        </p:blipFill>
        <p:spPr>
          <a:xfrm>
            <a:off x="1059985" y="4632227"/>
            <a:ext cx="542220" cy="431986"/>
          </a:xfrm>
          <a:prstGeom prst="rect">
            <a:avLst/>
          </a:prstGeom>
        </p:spPr>
      </p:pic>
      <p:cxnSp>
        <p:nvCxnSpPr>
          <p:cNvPr id="16" name="直接箭头连接符 15"/>
          <p:cNvCxnSpPr>
            <a:endCxn id="8" idx="3"/>
          </p:cNvCxnSpPr>
          <p:nvPr/>
        </p:nvCxnSpPr>
        <p:spPr>
          <a:xfrm flipH="1">
            <a:off x="3556434" y="3753036"/>
            <a:ext cx="1021929" cy="35928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3430910" y="4328309"/>
            <a:ext cx="125524" cy="40957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5" idx="3"/>
          </p:cNvCxnSpPr>
          <p:nvPr/>
        </p:nvCxnSpPr>
        <p:spPr>
          <a:xfrm>
            <a:off x="5120583" y="3708212"/>
            <a:ext cx="1154643" cy="4482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9" idx="1"/>
          </p:cNvCxnSpPr>
          <p:nvPr/>
        </p:nvCxnSpPr>
        <p:spPr>
          <a:xfrm flipH="1" flipV="1">
            <a:off x="6684732" y="3825044"/>
            <a:ext cx="632450" cy="50326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9" idx="1"/>
          </p:cNvCxnSpPr>
          <p:nvPr/>
        </p:nvCxnSpPr>
        <p:spPr>
          <a:xfrm flipH="1" flipV="1">
            <a:off x="3556434" y="4185084"/>
            <a:ext cx="3760748" cy="143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圆柱体 20"/>
          <p:cNvSpPr/>
          <p:nvPr/>
        </p:nvSpPr>
        <p:spPr>
          <a:xfrm>
            <a:off x="4649895" y="4414765"/>
            <a:ext cx="1921674" cy="907073"/>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dirty="0"/>
              <a:t>软件仓库</a:t>
            </a:r>
          </a:p>
        </p:txBody>
      </p:sp>
      <p:cxnSp>
        <p:nvCxnSpPr>
          <p:cNvPr id="22" name="直接箭头连接符 21"/>
          <p:cNvCxnSpPr>
            <a:stCxn id="6" idx="2"/>
          </p:cNvCxnSpPr>
          <p:nvPr/>
        </p:nvCxnSpPr>
        <p:spPr>
          <a:xfrm flipH="1">
            <a:off x="6095206" y="4026527"/>
            <a:ext cx="318416" cy="506569"/>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5" idx="2"/>
          </p:cNvCxnSpPr>
          <p:nvPr/>
        </p:nvCxnSpPr>
        <p:spPr>
          <a:xfrm>
            <a:off x="4849473" y="3924205"/>
            <a:ext cx="543655" cy="561554"/>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4" idx="3"/>
          </p:cNvCxnSpPr>
          <p:nvPr/>
        </p:nvCxnSpPr>
        <p:spPr>
          <a:xfrm flipV="1">
            <a:off x="2660479" y="5307949"/>
            <a:ext cx="1989416" cy="585505"/>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3" idx="3"/>
          </p:cNvCxnSpPr>
          <p:nvPr/>
        </p:nvCxnSpPr>
        <p:spPr>
          <a:xfrm>
            <a:off x="1207908" y="3789497"/>
            <a:ext cx="1909557" cy="395587"/>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2" idx="0"/>
          </p:cNvCxnSpPr>
          <p:nvPr/>
        </p:nvCxnSpPr>
        <p:spPr>
          <a:xfrm flipH="1" flipV="1">
            <a:off x="6640961" y="5033533"/>
            <a:ext cx="1489551" cy="628019"/>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1" idx="1"/>
          </p:cNvCxnSpPr>
          <p:nvPr/>
        </p:nvCxnSpPr>
        <p:spPr>
          <a:xfrm flipH="1" flipV="1">
            <a:off x="7800863" y="4533096"/>
            <a:ext cx="1282675" cy="531117"/>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0" idx="1"/>
          </p:cNvCxnSpPr>
          <p:nvPr/>
        </p:nvCxnSpPr>
        <p:spPr>
          <a:xfrm flipH="1" flipV="1">
            <a:off x="6571569" y="3690385"/>
            <a:ext cx="2431439" cy="6943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5" idx="3"/>
            <a:endCxn id="7" idx="1"/>
          </p:cNvCxnSpPr>
          <p:nvPr/>
        </p:nvCxnSpPr>
        <p:spPr>
          <a:xfrm>
            <a:off x="1602205" y="4848220"/>
            <a:ext cx="1828705" cy="105657"/>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9911630" y="3543825"/>
            <a:ext cx="1936717" cy="461665"/>
          </a:xfrm>
          <a:prstGeom prst="rect">
            <a:avLst/>
          </a:prstGeom>
          <a:noFill/>
        </p:spPr>
        <p:txBody>
          <a:bodyPr wrap="square" rtlCol="0">
            <a:spAutoFit/>
          </a:bodyPr>
          <a:lstStyle/>
          <a:p>
            <a:r>
              <a:rPr lang="zh-CN" altLang="en-US" dirty="0">
                <a:solidFill>
                  <a:srgbClr val="C00000"/>
                </a:solidFill>
                <a:latin typeface="+mn-lt"/>
                <a:ea typeface="+mn-ea"/>
              </a:rPr>
              <a:t>互联网用户</a:t>
            </a:r>
          </a:p>
        </p:txBody>
      </p:sp>
      <p:sp>
        <p:nvSpPr>
          <p:cNvPr id="31" name="文本框 30"/>
          <p:cNvSpPr txBox="1"/>
          <p:nvPr/>
        </p:nvSpPr>
        <p:spPr>
          <a:xfrm>
            <a:off x="164620" y="5171490"/>
            <a:ext cx="1936717" cy="461665"/>
          </a:xfrm>
          <a:prstGeom prst="rect">
            <a:avLst/>
          </a:prstGeom>
          <a:noFill/>
        </p:spPr>
        <p:txBody>
          <a:bodyPr wrap="square" rtlCol="0">
            <a:spAutoFit/>
          </a:bodyPr>
          <a:lstStyle/>
          <a:p>
            <a:r>
              <a:rPr lang="zh-CN" altLang="en-US" dirty="0">
                <a:solidFill>
                  <a:srgbClr val="C00000"/>
                </a:solidFill>
                <a:latin typeface="+mn-ea"/>
                <a:ea typeface="+mn-ea"/>
              </a:rPr>
              <a:t>互联网用户</a:t>
            </a:r>
          </a:p>
        </p:txBody>
      </p:sp>
      <p:sp>
        <p:nvSpPr>
          <p:cNvPr id="32" name="箭头: 右 31"/>
          <p:cNvSpPr/>
          <p:nvPr/>
        </p:nvSpPr>
        <p:spPr>
          <a:xfrm>
            <a:off x="4723055" y="1580941"/>
            <a:ext cx="1120799" cy="96801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3" name="文本框 32"/>
          <p:cNvSpPr txBox="1"/>
          <p:nvPr/>
        </p:nvSpPr>
        <p:spPr>
          <a:xfrm>
            <a:off x="6474328" y="1614133"/>
            <a:ext cx="5525534" cy="954107"/>
          </a:xfrm>
          <a:prstGeom prst="rect">
            <a:avLst/>
          </a:prstGeom>
          <a:noFill/>
        </p:spPr>
        <p:txBody>
          <a:bodyPr wrap="square" rtlCol="0">
            <a:spAutoFit/>
          </a:bodyPr>
          <a:lstStyle/>
          <a:p>
            <a:r>
              <a:rPr lang="zh-CN" altLang="en-US" sz="2800" dirty="0">
                <a:solidFill>
                  <a:srgbClr val="C00000"/>
                </a:solidFill>
                <a:latin typeface="+mn-ea"/>
                <a:ea typeface="+mn-ea"/>
              </a:rPr>
              <a:t>由少数核心开发人员和大量互联网大众（外围）所组成的群体化开发</a:t>
            </a:r>
          </a:p>
        </p:txBody>
      </p:sp>
      <p:sp>
        <p:nvSpPr>
          <p:cNvPr id="34" name="标注: 线形(带强调线) 33"/>
          <p:cNvSpPr/>
          <p:nvPr/>
        </p:nvSpPr>
        <p:spPr>
          <a:xfrm>
            <a:off x="9678276" y="5848063"/>
            <a:ext cx="2375521" cy="707886"/>
          </a:xfrm>
          <a:prstGeom prst="accentCallout1">
            <a:avLst>
              <a:gd name="adj1" fmla="val 18750"/>
              <a:gd name="adj2" fmla="val -8333"/>
              <a:gd name="adj3" fmla="val -107133"/>
              <a:gd name="adj4" fmla="val -61587"/>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rgbClr val="C00000"/>
                </a:solidFill>
              </a:rPr>
              <a:t>开放的项目边界</a:t>
            </a:r>
          </a:p>
        </p:txBody>
      </p:sp>
      <p:sp>
        <p:nvSpPr>
          <p:cNvPr id="37" name="标注: 线形(带强调线) 36"/>
          <p:cNvSpPr/>
          <p:nvPr/>
        </p:nvSpPr>
        <p:spPr>
          <a:xfrm>
            <a:off x="4740389" y="5913367"/>
            <a:ext cx="2730468" cy="707886"/>
          </a:xfrm>
          <a:prstGeom prst="accentCallout1">
            <a:avLst>
              <a:gd name="adj1" fmla="val 18750"/>
              <a:gd name="adj2" fmla="val -8333"/>
              <a:gd name="adj3" fmla="val -83252"/>
              <a:gd name="adj4" fmla="val 21220"/>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rgbClr val="C00000"/>
                </a:solidFill>
              </a:rPr>
              <a:t>可共享的代码仓库</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互联网大众能干些什么？</a:t>
            </a:r>
          </a:p>
        </p:txBody>
      </p:sp>
      <p:sp>
        <p:nvSpPr>
          <p:cNvPr id="3" name="内容占位符 2"/>
          <p:cNvSpPr>
            <a:spLocks noGrp="1"/>
          </p:cNvSpPr>
          <p:nvPr>
            <p:ph idx="1"/>
          </p:nvPr>
        </p:nvSpPr>
        <p:spPr/>
        <p:txBody>
          <a:bodyPr/>
          <a:lstStyle/>
          <a:p>
            <a:r>
              <a:rPr lang="zh-CN" altLang="en-US" dirty="0">
                <a:solidFill>
                  <a:srgbClr val="C00000"/>
                </a:solidFill>
              </a:rPr>
              <a:t>构思软件需求</a:t>
            </a:r>
            <a:r>
              <a:rPr lang="zh-CN" altLang="en-US" dirty="0"/>
              <a:t>，增强软件功能</a:t>
            </a:r>
            <a:r>
              <a:rPr lang="en-US" altLang="zh-CN" dirty="0"/>
              <a:t>-</a:t>
            </a:r>
            <a:r>
              <a:rPr lang="zh-CN" altLang="en-US" dirty="0"/>
              <a:t>创作</a:t>
            </a:r>
            <a:endParaRPr lang="en-US" altLang="zh-CN" dirty="0"/>
          </a:p>
          <a:p>
            <a:r>
              <a:rPr lang="zh-CN" altLang="en-US" dirty="0">
                <a:solidFill>
                  <a:srgbClr val="C00000"/>
                </a:solidFill>
              </a:rPr>
              <a:t>发现软件问题</a:t>
            </a:r>
            <a:r>
              <a:rPr lang="zh-CN" altLang="en-US" dirty="0"/>
              <a:t>，指出软件缺陷</a:t>
            </a:r>
            <a:r>
              <a:rPr lang="en-US" altLang="zh-CN" dirty="0"/>
              <a:t>-</a:t>
            </a:r>
            <a:r>
              <a:rPr lang="zh-CN" altLang="en-US" dirty="0"/>
              <a:t>创作</a:t>
            </a:r>
            <a:endParaRPr lang="en-US" altLang="zh-CN" dirty="0"/>
          </a:p>
          <a:p>
            <a:r>
              <a:rPr lang="zh-CN" altLang="en-US" dirty="0">
                <a:solidFill>
                  <a:srgbClr val="C00000"/>
                </a:solidFill>
              </a:rPr>
              <a:t>编写程序代码</a:t>
            </a:r>
            <a:r>
              <a:rPr lang="zh-CN" altLang="en-US" dirty="0"/>
              <a:t>，提交开发成果</a:t>
            </a:r>
            <a:r>
              <a:rPr lang="en-US" altLang="zh-CN" dirty="0"/>
              <a:t>-</a:t>
            </a:r>
            <a:r>
              <a:rPr lang="zh-CN" altLang="en-US" dirty="0"/>
              <a:t>创作</a:t>
            </a:r>
            <a:r>
              <a:rPr lang="en-US" altLang="zh-CN" dirty="0"/>
              <a:t>+</a:t>
            </a:r>
            <a:r>
              <a:rPr lang="zh-CN" altLang="en-US" dirty="0"/>
              <a:t>生产</a:t>
            </a:r>
            <a:endParaRPr lang="en-US" altLang="zh-CN" dirty="0"/>
          </a:p>
          <a:p>
            <a:r>
              <a:rPr lang="zh-CN" altLang="en-US" dirty="0">
                <a:solidFill>
                  <a:srgbClr val="C00000"/>
                </a:solidFill>
              </a:rPr>
              <a:t>参与代码评审</a:t>
            </a:r>
            <a:r>
              <a:rPr lang="zh-CN" altLang="en-US" dirty="0"/>
              <a:t>，评价贡献质量</a:t>
            </a:r>
            <a:r>
              <a:rPr lang="en-US" altLang="zh-CN" dirty="0"/>
              <a:t>-</a:t>
            </a:r>
            <a:r>
              <a:rPr lang="zh-CN" altLang="en-US" dirty="0"/>
              <a:t>生产</a:t>
            </a:r>
            <a:endParaRPr lang="en-US" altLang="zh-CN" dirty="0"/>
          </a:p>
          <a:p>
            <a:r>
              <a:rPr lang="en-US" altLang="zh-CN" dirty="0"/>
              <a:t>……</a:t>
            </a:r>
            <a:endParaRPr lang="zh-CN" altLang="en-US" dirty="0"/>
          </a:p>
        </p:txBody>
      </p:sp>
      <p:sp>
        <p:nvSpPr>
          <p:cNvPr id="4" name="椭圆 3"/>
          <p:cNvSpPr/>
          <p:nvPr/>
        </p:nvSpPr>
        <p:spPr>
          <a:xfrm>
            <a:off x="8018496" y="943716"/>
            <a:ext cx="2052228" cy="15841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solidFill>
                  <a:srgbClr val="C00000"/>
                </a:solidFill>
              </a:rPr>
              <a:t>创作</a:t>
            </a:r>
          </a:p>
        </p:txBody>
      </p:sp>
      <p:sp>
        <p:nvSpPr>
          <p:cNvPr id="5" name="椭圆 4"/>
          <p:cNvSpPr/>
          <p:nvPr/>
        </p:nvSpPr>
        <p:spPr>
          <a:xfrm>
            <a:off x="9598435" y="943716"/>
            <a:ext cx="2052228" cy="158417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solidFill>
                  <a:srgbClr val="C00000"/>
                </a:solidFill>
              </a:rPr>
              <a:t>生产</a:t>
            </a:r>
          </a:p>
        </p:txBody>
      </p:sp>
      <p:sp>
        <p:nvSpPr>
          <p:cNvPr id="6" name="矩形 5"/>
          <p:cNvSpPr/>
          <p:nvPr/>
        </p:nvSpPr>
        <p:spPr>
          <a:xfrm>
            <a:off x="0" y="6150114"/>
            <a:ext cx="12173476" cy="707886"/>
          </a:xfrm>
          <a:prstGeom prst="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kumimoji="1" lang="zh-CN" altLang="en-US" sz="2800" dirty="0">
                <a:solidFill>
                  <a:schemeClr val="bg1"/>
                </a:solidFill>
                <a:latin typeface="微软雅黑" panose="020B0503020204020204" charset="-122"/>
                <a:ea typeface="微软雅黑" panose="020B0503020204020204" charset="-122"/>
              </a:rPr>
              <a:t>将软件创作和生产融合在一起，充分发挥大众的智慧和力量</a:t>
            </a:r>
            <a:endParaRPr kumimoji="1" lang="en-US" altLang="zh-CN" sz="2800" dirty="0">
              <a:solidFill>
                <a:schemeClr val="bg1"/>
              </a:solidFill>
              <a:latin typeface="微软雅黑" panose="020B0503020204020204" charset="-122"/>
              <a:ea typeface="微软雅黑" panose="020B0503020204020204" charset="-122"/>
            </a:endParaRPr>
          </a:p>
        </p:txBody>
      </p:sp>
      <p:sp>
        <p:nvSpPr>
          <p:cNvPr id="7" name="文本框 6"/>
          <p:cNvSpPr txBox="1"/>
          <p:nvPr/>
        </p:nvSpPr>
        <p:spPr>
          <a:xfrm>
            <a:off x="7654219" y="2796478"/>
            <a:ext cx="4536194" cy="461665"/>
          </a:xfrm>
          <a:prstGeom prst="rect">
            <a:avLst/>
          </a:prstGeom>
          <a:noFill/>
        </p:spPr>
        <p:txBody>
          <a:bodyPr wrap="square" rtlCol="0">
            <a:spAutoFit/>
          </a:bodyPr>
          <a:lstStyle/>
          <a:p>
            <a:pPr algn="ctr"/>
            <a:r>
              <a:rPr lang="zh-CN" altLang="en-US" dirty="0">
                <a:solidFill>
                  <a:srgbClr val="C00000"/>
                </a:solidFill>
                <a:latin typeface="+mn-ea"/>
                <a:ea typeface="+mn-ea"/>
              </a:rPr>
              <a:t>高手在民间，高手在互联网上</a:t>
            </a:r>
          </a:p>
        </p:txBody>
      </p:sp>
      <p:pic>
        <p:nvPicPr>
          <p:cNvPr id="9" name="图片 8"/>
          <p:cNvPicPr>
            <a:picLocks noChangeAspect="1"/>
          </p:cNvPicPr>
          <p:nvPr/>
        </p:nvPicPr>
        <p:blipFill>
          <a:blip r:embed="rId2"/>
          <a:stretch>
            <a:fillRect/>
          </a:stretch>
        </p:blipFill>
        <p:spPr>
          <a:xfrm>
            <a:off x="1810730" y="3678687"/>
            <a:ext cx="9170218" cy="2235597"/>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OpenHarmony</a:t>
            </a:r>
            <a:r>
              <a:rPr lang="zh-CN" altLang="en-US" dirty="0"/>
              <a:t>开源软件中的群体化贡献</a:t>
            </a:r>
          </a:p>
        </p:txBody>
      </p:sp>
      <p:pic>
        <p:nvPicPr>
          <p:cNvPr id="5" name="图片 4"/>
          <p:cNvPicPr>
            <a:picLocks noChangeAspect="1"/>
          </p:cNvPicPr>
          <p:nvPr/>
        </p:nvPicPr>
        <p:blipFill>
          <a:blip r:embed="rId2"/>
          <a:stretch>
            <a:fillRect/>
          </a:stretch>
        </p:blipFill>
        <p:spPr>
          <a:xfrm>
            <a:off x="0" y="872716"/>
            <a:ext cx="12190413" cy="5577051"/>
          </a:xfrm>
          <a:prstGeom prst="rect">
            <a:avLst/>
          </a:prstGeom>
        </p:spPr>
      </p:pic>
      <p:sp>
        <p:nvSpPr>
          <p:cNvPr id="4" name="标注: 弯曲线形 3"/>
          <p:cNvSpPr/>
          <p:nvPr/>
        </p:nvSpPr>
        <p:spPr>
          <a:xfrm>
            <a:off x="2818842" y="3356992"/>
            <a:ext cx="1728192" cy="792088"/>
          </a:xfrm>
          <a:prstGeom prst="borderCallout2">
            <a:avLst>
              <a:gd name="adj1" fmla="val 18750"/>
              <a:gd name="adj2" fmla="val -8333"/>
              <a:gd name="adj3" fmla="val 18750"/>
              <a:gd name="adj4" fmla="val -16667"/>
              <a:gd name="adj5" fmla="val -106545"/>
              <a:gd name="adj6" fmla="val -27524"/>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rgbClr val="C00000"/>
                </a:solidFill>
              </a:rPr>
              <a:t>提出问题和需求</a:t>
            </a:r>
          </a:p>
        </p:txBody>
      </p:sp>
      <p:sp>
        <p:nvSpPr>
          <p:cNvPr id="6" name="标注: 弯曲线形 5"/>
          <p:cNvSpPr/>
          <p:nvPr/>
        </p:nvSpPr>
        <p:spPr>
          <a:xfrm>
            <a:off x="5015086" y="3356992"/>
            <a:ext cx="1728192" cy="792088"/>
          </a:xfrm>
          <a:prstGeom prst="borderCallout2">
            <a:avLst>
              <a:gd name="adj1" fmla="val 18750"/>
              <a:gd name="adj2" fmla="val -8333"/>
              <a:gd name="adj3" fmla="val 18750"/>
              <a:gd name="adj4" fmla="val -16667"/>
              <a:gd name="adj5" fmla="val -106545"/>
              <a:gd name="adj6" fmla="val -27524"/>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rgbClr val="C00000"/>
                </a:solidFill>
              </a:rPr>
              <a:t>贡献和提交代码</a:t>
            </a:r>
          </a:p>
        </p:txBody>
      </p:sp>
      <p:sp>
        <p:nvSpPr>
          <p:cNvPr id="7" name="矩形 6"/>
          <p:cNvSpPr/>
          <p:nvPr/>
        </p:nvSpPr>
        <p:spPr>
          <a:xfrm>
            <a:off x="0" y="6150114"/>
            <a:ext cx="12173476" cy="707886"/>
          </a:xfrm>
          <a:prstGeom prst="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kumimoji="1" lang="zh-CN" altLang="en-US" sz="2800" dirty="0">
                <a:solidFill>
                  <a:schemeClr val="bg1"/>
                </a:solidFill>
                <a:latin typeface="微软雅黑" panose="020B0503020204020204" charset="-122"/>
                <a:ea typeface="微软雅黑" panose="020B0503020204020204" charset="-122"/>
              </a:rPr>
              <a:t>开源鸿蒙充分利用群体的智慧来推动软件的创作和生产</a:t>
            </a:r>
            <a:endParaRPr kumimoji="1" lang="en-US" altLang="zh-CN" sz="2800" dirty="0">
              <a:solidFill>
                <a:schemeClr val="bg1"/>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2.3 </a:t>
            </a:r>
            <a:r>
              <a:rPr lang="zh-CN" altLang="en-US" dirty="0"/>
              <a:t>何为群体化开发方法</a:t>
            </a:r>
          </a:p>
        </p:txBody>
      </p:sp>
      <p:sp>
        <p:nvSpPr>
          <p:cNvPr id="3" name="内容占位符 2"/>
          <p:cNvSpPr>
            <a:spLocks noGrp="1"/>
          </p:cNvSpPr>
          <p:nvPr>
            <p:ph idx="1"/>
          </p:nvPr>
        </p:nvSpPr>
        <p:spPr>
          <a:xfrm>
            <a:off x="539750" y="1125538"/>
            <a:ext cx="10920052" cy="5040312"/>
          </a:xfrm>
        </p:spPr>
        <p:txBody>
          <a:bodyPr/>
          <a:lstStyle/>
          <a:p>
            <a:r>
              <a:rPr lang="zh-CN" altLang="zh-CN" dirty="0"/>
              <a:t>依托</a:t>
            </a:r>
            <a:r>
              <a:rPr lang="zh-CN" altLang="zh-CN" dirty="0">
                <a:solidFill>
                  <a:srgbClr val="C00000"/>
                </a:solidFill>
              </a:rPr>
              <a:t>互联网平台</a:t>
            </a:r>
            <a:r>
              <a:rPr lang="zh-CN" altLang="zh-CN" dirty="0"/>
              <a:t>来</a:t>
            </a:r>
            <a:r>
              <a:rPr lang="zh-CN" altLang="zh-CN" dirty="0">
                <a:solidFill>
                  <a:srgbClr val="C00000"/>
                </a:solidFill>
              </a:rPr>
              <a:t>吸引、汇聚、组织和管理</a:t>
            </a:r>
            <a:r>
              <a:rPr lang="zh-CN" altLang="zh-CN" dirty="0"/>
              <a:t>互联网上的大规模软件开发人员，通过</a:t>
            </a:r>
            <a:r>
              <a:rPr lang="zh-CN" altLang="zh-CN" dirty="0">
                <a:solidFill>
                  <a:srgbClr val="C00000"/>
                </a:solidFill>
              </a:rPr>
              <a:t>竞争、合作、协商</a:t>
            </a:r>
            <a:r>
              <a:rPr lang="zh-CN" altLang="zh-CN" dirty="0"/>
              <a:t>等多种自主协同方式，让他们</a:t>
            </a:r>
            <a:r>
              <a:rPr lang="zh-CN" altLang="zh-CN" dirty="0">
                <a:solidFill>
                  <a:srgbClr val="C00000"/>
                </a:solidFill>
              </a:rPr>
              <a:t>参与软件开发、分享软件开发知识和成果、贡献智慧和力量</a:t>
            </a:r>
            <a:r>
              <a:rPr lang="zh-CN" altLang="zh-CN" dirty="0"/>
              <a:t>的一种新颖软件开发方法</a:t>
            </a:r>
            <a:endParaRPr lang="zh-CN" altLang="en-US" dirty="0"/>
          </a:p>
        </p:txBody>
      </p:sp>
      <p:sp>
        <p:nvSpPr>
          <p:cNvPr id="6" name="椭圆 5"/>
          <p:cNvSpPr/>
          <p:nvPr/>
        </p:nvSpPr>
        <p:spPr>
          <a:xfrm>
            <a:off x="1990750" y="3248980"/>
            <a:ext cx="6804756" cy="2340260"/>
          </a:xfrm>
          <a:prstGeom prst="ellipse">
            <a:avLst/>
          </a:prstGeom>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7" name="图片 6"/>
          <p:cNvPicPr/>
          <p:nvPr/>
        </p:nvPicPr>
        <p:blipFill>
          <a:blip r:embed="rId2" cstate="print">
            <a:extLst>
              <a:ext uri="{28A0092B-C50C-407E-A947-70E740481C1C}">
                <a14:useLocalDpi xmlns:a14="http://schemas.microsoft.com/office/drawing/2010/main" val="0"/>
              </a:ext>
            </a:extLst>
          </a:blip>
          <a:stretch>
            <a:fillRect/>
          </a:stretch>
        </p:blipFill>
        <p:spPr>
          <a:xfrm>
            <a:off x="4578363" y="3492219"/>
            <a:ext cx="542220" cy="431986"/>
          </a:xfrm>
          <a:prstGeom prst="rect">
            <a:avLst/>
          </a:prstGeom>
        </p:spPr>
      </p:pic>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6142512" y="3594541"/>
            <a:ext cx="542220" cy="431986"/>
          </a:xfrm>
          <a:prstGeom prst="rect">
            <a:avLst/>
          </a:prstGeom>
        </p:spPr>
      </p:pic>
      <p:pic>
        <p:nvPicPr>
          <p:cNvPr id="9" name="图片 8"/>
          <p:cNvPicPr/>
          <p:nvPr/>
        </p:nvPicPr>
        <p:blipFill>
          <a:blip r:embed="rId2" cstate="print">
            <a:extLst>
              <a:ext uri="{28A0092B-C50C-407E-A947-70E740481C1C}">
                <a14:useLocalDpi xmlns:a14="http://schemas.microsoft.com/office/drawing/2010/main" val="0"/>
              </a:ext>
            </a:extLst>
          </a:blip>
          <a:stretch>
            <a:fillRect/>
          </a:stretch>
        </p:blipFill>
        <p:spPr>
          <a:xfrm>
            <a:off x="3430910" y="4737884"/>
            <a:ext cx="542220" cy="431986"/>
          </a:xfrm>
          <a:prstGeom prst="rect">
            <a:avLst/>
          </a:prstGeom>
        </p:spPr>
      </p:pic>
      <p:pic>
        <p:nvPicPr>
          <p:cNvPr id="10" name="图片 9"/>
          <p:cNvPicPr/>
          <p:nvPr/>
        </p:nvPicPr>
        <p:blipFill>
          <a:blip r:embed="rId2" cstate="print">
            <a:extLst>
              <a:ext uri="{28A0092B-C50C-407E-A947-70E740481C1C}">
                <a14:useLocalDpi xmlns:a14="http://schemas.microsoft.com/office/drawing/2010/main" val="0"/>
              </a:ext>
            </a:extLst>
          </a:blip>
          <a:stretch>
            <a:fillRect/>
          </a:stretch>
        </p:blipFill>
        <p:spPr>
          <a:xfrm>
            <a:off x="3014214" y="3896323"/>
            <a:ext cx="542220" cy="431986"/>
          </a:xfrm>
          <a:prstGeom prst="rect">
            <a:avLst/>
          </a:prstGeom>
        </p:spPr>
      </p:pic>
      <p:pic>
        <p:nvPicPr>
          <p:cNvPr id="11" name="图片 10"/>
          <p:cNvPicPr/>
          <p:nvPr/>
        </p:nvPicPr>
        <p:blipFill>
          <a:blip r:embed="rId2" cstate="print">
            <a:extLst>
              <a:ext uri="{28A0092B-C50C-407E-A947-70E740481C1C}">
                <a14:useLocalDpi xmlns:a14="http://schemas.microsoft.com/office/drawing/2010/main" val="0"/>
              </a:ext>
            </a:extLst>
          </a:blip>
          <a:stretch>
            <a:fillRect/>
          </a:stretch>
        </p:blipFill>
        <p:spPr>
          <a:xfrm>
            <a:off x="7317182" y="4112316"/>
            <a:ext cx="542220" cy="431986"/>
          </a:xfrm>
          <a:prstGeom prst="rect">
            <a:avLst/>
          </a:prstGeom>
        </p:spPr>
      </p:pic>
      <p:pic>
        <p:nvPicPr>
          <p:cNvPr id="12" name="图片 11"/>
          <p:cNvPicPr/>
          <p:nvPr/>
        </p:nvPicPr>
        <p:blipFill>
          <a:blip r:embed="rId3"/>
          <a:stretch>
            <a:fillRect/>
          </a:stretch>
        </p:blipFill>
        <p:spPr>
          <a:xfrm>
            <a:off x="9003008" y="3543825"/>
            <a:ext cx="542220" cy="431986"/>
          </a:xfrm>
          <a:prstGeom prst="rect">
            <a:avLst/>
          </a:prstGeom>
        </p:spPr>
      </p:pic>
      <p:pic>
        <p:nvPicPr>
          <p:cNvPr id="13" name="图片 12"/>
          <p:cNvPicPr/>
          <p:nvPr/>
        </p:nvPicPr>
        <p:blipFill>
          <a:blip r:embed="rId3"/>
          <a:stretch>
            <a:fillRect/>
          </a:stretch>
        </p:blipFill>
        <p:spPr>
          <a:xfrm>
            <a:off x="9083538" y="4848220"/>
            <a:ext cx="542220" cy="431986"/>
          </a:xfrm>
          <a:prstGeom prst="rect">
            <a:avLst/>
          </a:prstGeom>
        </p:spPr>
      </p:pic>
      <p:pic>
        <p:nvPicPr>
          <p:cNvPr id="14" name="图片 13"/>
          <p:cNvPicPr/>
          <p:nvPr/>
        </p:nvPicPr>
        <p:blipFill>
          <a:blip r:embed="rId3"/>
          <a:stretch>
            <a:fillRect/>
          </a:stretch>
        </p:blipFill>
        <p:spPr>
          <a:xfrm>
            <a:off x="7859402" y="5661552"/>
            <a:ext cx="542220" cy="431986"/>
          </a:xfrm>
          <a:prstGeom prst="rect">
            <a:avLst/>
          </a:prstGeom>
        </p:spPr>
      </p:pic>
      <p:pic>
        <p:nvPicPr>
          <p:cNvPr id="15" name="图片 14"/>
          <p:cNvPicPr/>
          <p:nvPr/>
        </p:nvPicPr>
        <p:blipFill>
          <a:blip r:embed="rId3"/>
          <a:stretch>
            <a:fillRect/>
          </a:stretch>
        </p:blipFill>
        <p:spPr>
          <a:xfrm>
            <a:off x="6142512" y="5877545"/>
            <a:ext cx="542220" cy="431986"/>
          </a:xfrm>
          <a:prstGeom prst="rect">
            <a:avLst/>
          </a:prstGeom>
        </p:spPr>
      </p:pic>
      <p:pic>
        <p:nvPicPr>
          <p:cNvPr id="16" name="图片 15"/>
          <p:cNvPicPr/>
          <p:nvPr/>
        </p:nvPicPr>
        <p:blipFill>
          <a:blip r:embed="rId3"/>
          <a:stretch>
            <a:fillRect/>
          </a:stretch>
        </p:blipFill>
        <p:spPr>
          <a:xfrm>
            <a:off x="1990750" y="5770020"/>
            <a:ext cx="542220" cy="431986"/>
          </a:xfrm>
          <a:prstGeom prst="rect">
            <a:avLst/>
          </a:prstGeom>
        </p:spPr>
      </p:pic>
      <p:pic>
        <p:nvPicPr>
          <p:cNvPr id="17" name="图片 16"/>
          <p:cNvPicPr/>
          <p:nvPr/>
        </p:nvPicPr>
        <p:blipFill>
          <a:blip r:embed="rId3"/>
          <a:stretch>
            <a:fillRect/>
          </a:stretch>
        </p:blipFill>
        <p:spPr>
          <a:xfrm>
            <a:off x="1059985" y="4632227"/>
            <a:ext cx="542220" cy="431986"/>
          </a:xfrm>
          <a:prstGeom prst="rect">
            <a:avLst/>
          </a:prstGeom>
        </p:spPr>
      </p:pic>
      <p:cxnSp>
        <p:nvCxnSpPr>
          <p:cNvPr id="19" name="直接箭头连接符 18"/>
          <p:cNvCxnSpPr>
            <a:endCxn id="10" idx="3"/>
          </p:cNvCxnSpPr>
          <p:nvPr/>
        </p:nvCxnSpPr>
        <p:spPr>
          <a:xfrm flipH="1">
            <a:off x="3556434" y="3753036"/>
            <a:ext cx="1021929" cy="35928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430910" y="4328309"/>
            <a:ext cx="125524" cy="40957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7" idx="3"/>
          </p:cNvCxnSpPr>
          <p:nvPr/>
        </p:nvCxnSpPr>
        <p:spPr>
          <a:xfrm>
            <a:off x="5120583" y="3708212"/>
            <a:ext cx="1154643" cy="4482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1" idx="1"/>
          </p:cNvCxnSpPr>
          <p:nvPr/>
        </p:nvCxnSpPr>
        <p:spPr>
          <a:xfrm flipH="1" flipV="1">
            <a:off x="6684732" y="3825044"/>
            <a:ext cx="632450" cy="50326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1" idx="1"/>
          </p:cNvCxnSpPr>
          <p:nvPr/>
        </p:nvCxnSpPr>
        <p:spPr>
          <a:xfrm flipH="1" flipV="1">
            <a:off x="3556434" y="4185084"/>
            <a:ext cx="3760748" cy="143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圆柱体 27"/>
          <p:cNvSpPr/>
          <p:nvPr/>
        </p:nvSpPr>
        <p:spPr>
          <a:xfrm>
            <a:off x="4649895" y="4414765"/>
            <a:ext cx="1921674" cy="907073"/>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软件仓库</a:t>
            </a:r>
          </a:p>
        </p:txBody>
      </p:sp>
      <p:cxnSp>
        <p:nvCxnSpPr>
          <p:cNvPr id="30" name="直接箭头连接符 29"/>
          <p:cNvCxnSpPr>
            <a:stCxn id="8" idx="2"/>
          </p:cNvCxnSpPr>
          <p:nvPr/>
        </p:nvCxnSpPr>
        <p:spPr>
          <a:xfrm flipH="1">
            <a:off x="6095206" y="4026527"/>
            <a:ext cx="318416" cy="506569"/>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7" idx="2"/>
          </p:cNvCxnSpPr>
          <p:nvPr/>
        </p:nvCxnSpPr>
        <p:spPr>
          <a:xfrm>
            <a:off x="4849473" y="3924205"/>
            <a:ext cx="543655" cy="561554"/>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6" idx="3"/>
          </p:cNvCxnSpPr>
          <p:nvPr/>
        </p:nvCxnSpPr>
        <p:spPr>
          <a:xfrm flipV="1">
            <a:off x="2532970" y="5280206"/>
            <a:ext cx="2252895" cy="705807"/>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3" idx="2"/>
          </p:cNvCxnSpPr>
          <p:nvPr/>
        </p:nvCxnSpPr>
        <p:spPr>
          <a:xfrm flipH="1" flipV="1">
            <a:off x="5393128" y="5321838"/>
            <a:ext cx="606829" cy="844012"/>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14" idx="0"/>
          </p:cNvCxnSpPr>
          <p:nvPr/>
        </p:nvCxnSpPr>
        <p:spPr>
          <a:xfrm flipH="1" flipV="1">
            <a:off x="6640961" y="5033533"/>
            <a:ext cx="1489551" cy="62801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3" idx="1"/>
          </p:cNvCxnSpPr>
          <p:nvPr/>
        </p:nvCxnSpPr>
        <p:spPr>
          <a:xfrm flipH="1" flipV="1">
            <a:off x="7800863" y="4533096"/>
            <a:ext cx="1282675" cy="53111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12" idx="1"/>
          </p:cNvCxnSpPr>
          <p:nvPr/>
        </p:nvCxnSpPr>
        <p:spPr>
          <a:xfrm flipH="1" flipV="1">
            <a:off x="6571569" y="3690385"/>
            <a:ext cx="2431439" cy="6943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7" idx="3"/>
            <a:endCxn id="9" idx="1"/>
          </p:cNvCxnSpPr>
          <p:nvPr/>
        </p:nvCxnSpPr>
        <p:spPr>
          <a:xfrm>
            <a:off x="1602205" y="4848220"/>
            <a:ext cx="1828705" cy="1056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911630" y="3543825"/>
            <a:ext cx="1936717" cy="461665"/>
          </a:xfrm>
          <a:prstGeom prst="rect">
            <a:avLst/>
          </a:prstGeom>
          <a:noFill/>
        </p:spPr>
        <p:txBody>
          <a:bodyPr wrap="square" rtlCol="0">
            <a:spAutoFit/>
          </a:bodyPr>
          <a:lstStyle/>
          <a:p>
            <a:r>
              <a:rPr lang="zh-CN" altLang="en-US" dirty="0">
                <a:solidFill>
                  <a:srgbClr val="C00000"/>
                </a:solidFill>
                <a:latin typeface="+mn-ea"/>
                <a:ea typeface="+mn-ea"/>
              </a:rPr>
              <a:t>互联网用户</a:t>
            </a:r>
          </a:p>
        </p:txBody>
      </p:sp>
      <p:sp>
        <p:nvSpPr>
          <p:cNvPr id="31" name="文本框 30"/>
          <p:cNvSpPr txBox="1"/>
          <p:nvPr/>
        </p:nvSpPr>
        <p:spPr>
          <a:xfrm>
            <a:off x="2827979" y="5986013"/>
            <a:ext cx="1936717" cy="461665"/>
          </a:xfrm>
          <a:prstGeom prst="rect">
            <a:avLst/>
          </a:prstGeom>
          <a:noFill/>
        </p:spPr>
        <p:txBody>
          <a:bodyPr wrap="square" rtlCol="0">
            <a:spAutoFit/>
          </a:bodyPr>
          <a:lstStyle/>
          <a:p>
            <a:r>
              <a:rPr lang="zh-CN" altLang="en-US" dirty="0">
                <a:solidFill>
                  <a:srgbClr val="C00000"/>
                </a:solidFill>
                <a:latin typeface="+mn-ea"/>
                <a:ea typeface="+mn-ea"/>
              </a:rPr>
              <a:t>互联网用户</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知识回顾</a:t>
            </a:r>
            <a:endParaRPr lang="zh-CN" altLang="en-US" dirty="0"/>
          </a:p>
        </p:txBody>
      </p:sp>
      <p:sp>
        <p:nvSpPr>
          <p:cNvPr id="3" name="内容占位符 2"/>
          <p:cNvSpPr>
            <a:spLocks noGrp="1"/>
          </p:cNvSpPr>
          <p:nvPr>
            <p:ph idx="1"/>
          </p:nvPr>
        </p:nvSpPr>
        <p:spPr/>
        <p:txBody>
          <a:bodyPr/>
          <a:lstStyle/>
          <a:p>
            <a:r>
              <a:rPr lang="zh-CN" altLang="en-US" dirty="0">
                <a:solidFill>
                  <a:schemeClr val="tx1"/>
                </a:solidFill>
              </a:rPr>
              <a:t>软件开发过程</a:t>
            </a:r>
            <a:endParaRPr lang="en-US" altLang="zh-CN" dirty="0">
              <a:solidFill>
                <a:schemeClr val="tx1"/>
              </a:solidFill>
            </a:endParaRPr>
          </a:p>
          <a:p>
            <a:pPr lvl="1"/>
            <a:r>
              <a:rPr lang="zh-CN" altLang="en-US" dirty="0"/>
              <a:t>按照步骤有序、规范化地进行软件开发</a:t>
            </a:r>
            <a:endParaRPr lang="en-US" altLang="zh-CN" dirty="0"/>
          </a:p>
          <a:p>
            <a:pPr lvl="1"/>
            <a:r>
              <a:rPr lang="zh-CN" altLang="en-US" dirty="0"/>
              <a:t>瀑布模型、增量模型、迭代模型、螺旋模型、</a:t>
            </a:r>
            <a:r>
              <a:rPr lang="en-US" altLang="zh-CN" dirty="0"/>
              <a:t>……</a:t>
            </a:r>
          </a:p>
          <a:p>
            <a:r>
              <a:rPr lang="zh-CN" altLang="en-US" dirty="0">
                <a:solidFill>
                  <a:schemeClr val="tx1"/>
                </a:solidFill>
              </a:rPr>
              <a:t>基于结对和团队的软件项目组织和开发方法</a:t>
            </a:r>
            <a:endParaRPr lang="en-US" altLang="zh-CN" dirty="0">
              <a:solidFill>
                <a:schemeClr val="tx1"/>
              </a:solidFill>
            </a:endParaRPr>
          </a:p>
          <a:p>
            <a:pPr lvl="1"/>
            <a:r>
              <a:rPr lang="zh-CN" altLang="en-US" dirty="0"/>
              <a:t>依靠结对和团队的力量来进行软件开发</a:t>
            </a:r>
            <a:endParaRPr lang="en-US" altLang="zh-CN" dirty="0"/>
          </a:p>
          <a:p>
            <a:pPr lvl="1"/>
            <a:r>
              <a:rPr lang="zh-CN" altLang="en-US" dirty="0"/>
              <a:t>通过不同人员间的交流与协作来开发软件</a:t>
            </a:r>
            <a:endParaRPr lang="en-US" altLang="zh-CN" dirty="0"/>
          </a:p>
          <a:p>
            <a:pPr lvl="1"/>
            <a:r>
              <a:rPr lang="zh-CN" altLang="en-US" dirty="0"/>
              <a:t>软件开发协作：任务分工、达成共识、成果分享等</a:t>
            </a:r>
            <a:endParaRPr lang="en-US" altLang="zh-CN" dirty="0"/>
          </a:p>
          <a:p>
            <a:pPr lvl="1"/>
            <a:r>
              <a:rPr lang="zh-CN" altLang="en-US" dirty="0"/>
              <a:t>当前软件开发的一种常见方法</a:t>
            </a:r>
            <a:endParaRPr lang="en-US" altLang="zh-CN" dirty="0"/>
          </a:p>
          <a:p>
            <a:r>
              <a:rPr lang="zh-CN" altLang="en-US" dirty="0">
                <a:solidFill>
                  <a:srgbClr val="C00000"/>
                </a:solidFill>
              </a:rPr>
              <a:t>源自开源软件开发的一种全新软件开发方法</a:t>
            </a:r>
            <a:r>
              <a:rPr lang="en-US" altLang="zh-CN" dirty="0">
                <a:solidFill>
                  <a:srgbClr val="C00000"/>
                </a:solidFill>
              </a:rPr>
              <a:t>-</a:t>
            </a:r>
            <a:r>
              <a:rPr lang="zh-CN" altLang="en-US" dirty="0">
                <a:solidFill>
                  <a:srgbClr val="C00000"/>
                </a:solidFill>
              </a:rPr>
              <a:t>群体化开发</a:t>
            </a:r>
            <a:endParaRPr lang="en-US" altLang="zh-CN" dirty="0">
              <a:solidFill>
                <a:srgbClr val="C00000"/>
              </a:solidFill>
            </a:endParaRPr>
          </a:p>
          <a:p>
            <a:pPr lvl="1"/>
            <a:r>
              <a:rPr lang="zh-CN" altLang="en-US" dirty="0">
                <a:solidFill>
                  <a:srgbClr val="C00000"/>
                </a:solidFill>
              </a:rPr>
              <a:t>新的理念、思想；采用新的技术和手段</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4517" y="2829012"/>
            <a:ext cx="2863832" cy="1633364"/>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思考和讨论</a:t>
            </a:r>
          </a:p>
        </p:txBody>
      </p:sp>
      <p:sp>
        <p:nvSpPr>
          <p:cNvPr id="3" name="内容占位符 2"/>
          <p:cNvSpPr>
            <a:spLocks noGrp="1"/>
          </p:cNvSpPr>
          <p:nvPr>
            <p:ph idx="1"/>
          </p:nvPr>
        </p:nvSpPr>
        <p:spPr/>
        <p:txBody>
          <a:bodyPr/>
          <a:lstStyle/>
          <a:p>
            <a:r>
              <a:rPr lang="zh-CN" altLang="en-US" dirty="0">
                <a:sym typeface="+mn-ea"/>
              </a:rPr>
              <a:t>开源软件是互联网的产物，没有互联网平台能开展群体化软件开发吗？为什么？</a:t>
            </a:r>
            <a:endParaRPr lang="en-US" altLang="zh-CN" dirty="0">
              <a:sym typeface="+mn-ea"/>
            </a:endParaRPr>
          </a:p>
          <a:p>
            <a:endParaRPr lang="zh-CN" altLang="en-US" dirty="0"/>
          </a:p>
        </p:txBody>
      </p:sp>
      <p:pic>
        <p:nvPicPr>
          <p:cNvPr id="4" name="图片 3"/>
          <p:cNvPicPr>
            <a:picLocks noChangeAspect="1"/>
          </p:cNvPicPr>
          <p:nvPr/>
        </p:nvPicPr>
        <p:blipFill>
          <a:blip r:embed="rId2"/>
          <a:stretch>
            <a:fillRect/>
          </a:stretch>
        </p:blipFill>
        <p:spPr>
          <a:xfrm>
            <a:off x="10235666" y="4262408"/>
            <a:ext cx="1476163" cy="1968489"/>
          </a:xfrm>
          <a:prstGeom prst="rect">
            <a:avLst/>
          </a:prstGeom>
        </p:spPr>
      </p:pic>
      <p:sp>
        <p:nvSpPr>
          <p:cNvPr id="5" name="椭圆 4"/>
          <p:cNvSpPr/>
          <p:nvPr/>
        </p:nvSpPr>
        <p:spPr>
          <a:xfrm>
            <a:off x="1206444" y="2658459"/>
            <a:ext cx="6804756" cy="2340260"/>
          </a:xfrm>
          <a:prstGeom prst="ellipse">
            <a:avLst/>
          </a:prstGeom>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3794057" y="2901698"/>
            <a:ext cx="542220" cy="431986"/>
          </a:xfrm>
          <a:prstGeom prst="rect">
            <a:avLst/>
          </a:prstGeom>
        </p:spPr>
      </p:pic>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5358206" y="3004020"/>
            <a:ext cx="542220" cy="431986"/>
          </a:xfrm>
          <a:prstGeom prst="rect">
            <a:avLst/>
          </a:prstGeom>
        </p:spPr>
      </p:pic>
      <p:pic>
        <p:nvPicPr>
          <p:cNvPr id="8" name="图片 7"/>
          <p:cNvPicPr/>
          <p:nvPr/>
        </p:nvPicPr>
        <p:blipFill>
          <a:blip r:embed="rId3" cstate="print">
            <a:extLst>
              <a:ext uri="{28A0092B-C50C-407E-A947-70E740481C1C}">
                <a14:useLocalDpi xmlns:a14="http://schemas.microsoft.com/office/drawing/2010/main" val="0"/>
              </a:ext>
            </a:extLst>
          </a:blip>
          <a:stretch>
            <a:fillRect/>
          </a:stretch>
        </p:blipFill>
        <p:spPr>
          <a:xfrm>
            <a:off x="2646604" y="4147363"/>
            <a:ext cx="542220" cy="431986"/>
          </a:xfrm>
          <a:prstGeom prst="rect">
            <a:avLst/>
          </a:prstGeom>
        </p:spPr>
      </p:pic>
      <p:pic>
        <p:nvPicPr>
          <p:cNvPr id="9" name="图片 8"/>
          <p:cNvPicPr/>
          <p:nvPr/>
        </p:nvPicPr>
        <p:blipFill>
          <a:blip r:embed="rId3" cstate="print">
            <a:extLst>
              <a:ext uri="{28A0092B-C50C-407E-A947-70E740481C1C}">
                <a14:useLocalDpi xmlns:a14="http://schemas.microsoft.com/office/drawing/2010/main" val="0"/>
              </a:ext>
            </a:extLst>
          </a:blip>
          <a:stretch>
            <a:fillRect/>
          </a:stretch>
        </p:blipFill>
        <p:spPr>
          <a:xfrm>
            <a:off x="2229908" y="3305802"/>
            <a:ext cx="542220" cy="431986"/>
          </a:xfrm>
          <a:prstGeom prst="rect">
            <a:avLst/>
          </a:prstGeom>
        </p:spPr>
      </p:pic>
      <p:pic>
        <p:nvPicPr>
          <p:cNvPr id="10" name="图片 9"/>
          <p:cNvPicPr/>
          <p:nvPr/>
        </p:nvPicPr>
        <p:blipFill>
          <a:blip r:embed="rId3" cstate="print">
            <a:extLst>
              <a:ext uri="{28A0092B-C50C-407E-A947-70E740481C1C}">
                <a14:useLocalDpi xmlns:a14="http://schemas.microsoft.com/office/drawing/2010/main" val="0"/>
              </a:ext>
            </a:extLst>
          </a:blip>
          <a:stretch>
            <a:fillRect/>
          </a:stretch>
        </p:blipFill>
        <p:spPr>
          <a:xfrm>
            <a:off x="6532876" y="3521795"/>
            <a:ext cx="542220" cy="431986"/>
          </a:xfrm>
          <a:prstGeom prst="rect">
            <a:avLst/>
          </a:prstGeom>
        </p:spPr>
      </p:pic>
      <p:pic>
        <p:nvPicPr>
          <p:cNvPr id="11" name="图片 10"/>
          <p:cNvPicPr/>
          <p:nvPr/>
        </p:nvPicPr>
        <p:blipFill>
          <a:blip r:embed="rId4"/>
          <a:stretch>
            <a:fillRect/>
          </a:stretch>
        </p:blipFill>
        <p:spPr>
          <a:xfrm>
            <a:off x="8218702" y="2953304"/>
            <a:ext cx="542220" cy="431986"/>
          </a:xfrm>
          <a:prstGeom prst="rect">
            <a:avLst/>
          </a:prstGeom>
        </p:spPr>
      </p:pic>
      <p:pic>
        <p:nvPicPr>
          <p:cNvPr id="12" name="图片 11"/>
          <p:cNvPicPr/>
          <p:nvPr/>
        </p:nvPicPr>
        <p:blipFill>
          <a:blip r:embed="rId4"/>
          <a:stretch>
            <a:fillRect/>
          </a:stretch>
        </p:blipFill>
        <p:spPr>
          <a:xfrm>
            <a:off x="8299232" y="4257699"/>
            <a:ext cx="542220" cy="431986"/>
          </a:xfrm>
          <a:prstGeom prst="rect">
            <a:avLst/>
          </a:prstGeom>
        </p:spPr>
      </p:pic>
      <p:pic>
        <p:nvPicPr>
          <p:cNvPr id="13" name="图片 12"/>
          <p:cNvPicPr/>
          <p:nvPr/>
        </p:nvPicPr>
        <p:blipFill>
          <a:blip r:embed="rId4"/>
          <a:stretch>
            <a:fillRect/>
          </a:stretch>
        </p:blipFill>
        <p:spPr>
          <a:xfrm>
            <a:off x="7075096" y="5071031"/>
            <a:ext cx="542220" cy="431986"/>
          </a:xfrm>
          <a:prstGeom prst="rect">
            <a:avLst/>
          </a:prstGeom>
        </p:spPr>
      </p:pic>
      <p:pic>
        <p:nvPicPr>
          <p:cNvPr id="14" name="图片 13"/>
          <p:cNvPicPr/>
          <p:nvPr/>
        </p:nvPicPr>
        <p:blipFill>
          <a:blip r:embed="rId4"/>
          <a:stretch>
            <a:fillRect/>
          </a:stretch>
        </p:blipFill>
        <p:spPr>
          <a:xfrm>
            <a:off x="5358206" y="5287024"/>
            <a:ext cx="542220" cy="431986"/>
          </a:xfrm>
          <a:prstGeom prst="rect">
            <a:avLst/>
          </a:prstGeom>
        </p:spPr>
      </p:pic>
      <p:pic>
        <p:nvPicPr>
          <p:cNvPr id="15" name="图片 14"/>
          <p:cNvPicPr/>
          <p:nvPr/>
        </p:nvPicPr>
        <p:blipFill>
          <a:blip r:embed="rId4"/>
          <a:stretch>
            <a:fillRect/>
          </a:stretch>
        </p:blipFill>
        <p:spPr>
          <a:xfrm>
            <a:off x="1206444" y="5179499"/>
            <a:ext cx="542220" cy="431986"/>
          </a:xfrm>
          <a:prstGeom prst="rect">
            <a:avLst/>
          </a:prstGeom>
        </p:spPr>
      </p:pic>
      <p:pic>
        <p:nvPicPr>
          <p:cNvPr id="16" name="图片 15"/>
          <p:cNvPicPr/>
          <p:nvPr/>
        </p:nvPicPr>
        <p:blipFill>
          <a:blip r:embed="rId4"/>
          <a:stretch>
            <a:fillRect/>
          </a:stretch>
        </p:blipFill>
        <p:spPr>
          <a:xfrm>
            <a:off x="275679" y="4041706"/>
            <a:ext cx="542220" cy="431986"/>
          </a:xfrm>
          <a:prstGeom prst="rect">
            <a:avLst/>
          </a:prstGeom>
        </p:spPr>
      </p:pic>
      <p:cxnSp>
        <p:nvCxnSpPr>
          <p:cNvPr id="17" name="直接箭头连接符 16"/>
          <p:cNvCxnSpPr>
            <a:endCxn id="9" idx="3"/>
          </p:cNvCxnSpPr>
          <p:nvPr/>
        </p:nvCxnSpPr>
        <p:spPr>
          <a:xfrm flipH="1">
            <a:off x="2772128" y="3162515"/>
            <a:ext cx="1021929" cy="35928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2646604" y="3737788"/>
            <a:ext cx="125524" cy="40957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 idx="3"/>
          </p:cNvCxnSpPr>
          <p:nvPr/>
        </p:nvCxnSpPr>
        <p:spPr>
          <a:xfrm>
            <a:off x="4336277" y="3117691"/>
            <a:ext cx="1154643" cy="4482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0" idx="1"/>
          </p:cNvCxnSpPr>
          <p:nvPr/>
        </p:nvCxnSpPr>
        <p:spPr>
          <a:xfrm flipH="1" flipV="1">
            <a:off x="5900426" y="3234523"/>
            <a:ext cx="632450" cy="50326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0" idx="1"/>
          </p:cNvCxnSpPr>
          <p:nvPr/>
        </p:nvCxnSpPr>
        <p:spPr>
          <a:xfrm flipH="1" flipV="1">
            <a:off x="2772128" y="3594563"/>
            <a:ext cx="3760748" cy="143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圆柱体 21"/>
          <p:cNvSpPr/>
          <p:nvPr/>
        </p:nvSpPr>
        <p:spPr>
          <a:xfrm>
            <a:off x="3865589" y="3824244"/>
            <a:ext cx="1921674" cy="907073"/>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软件仓库</a:t>
            </a:r>
          </a:p>
        </p:txBody>
      </p:sp>
      <p:cxnSp>
        <p:nvCxnSpPr>
          <p:cNvPr id="23" name="直接箭头连接符 22"/>
          <p:cNvCxnSpPr>
            <a:stCxn id="7" idx="2"/>
          </p:cNvCxnSpPr>
          <p:nvPr/>
        </p:nvCxnSpPr>
        <p:spPr>
          <a:xfrm flipH="1">
            <a:off x="5310900" y="3436006"/>
            <a:ext cx="318416" cy="506569"/>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6" idx="2"/>
          </p:cNvCxnSpPr>
          <p:nvPr/>
        </p:nvCxnSpPr>
        <p:spPr>
          <a:xfrm>
            <a:off x="4065167" y="3333684"/>
            <a:ext cx="543655" cy="561554"/>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5" idx="3"/>
          </p:cNvCxnSpPr>
          <p:nvPr/>
        </p:nvCxnSpPr>
        <p:spPr>
          <a:xfrm flipV="1">
            <a:off x="1748664" y="4689685"/>
            <a:ext cx="2252895" cy="705807"/>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flipV="1">
            <a:off x="4608822" y="4731317"/>
            <a:ext cx="606829" cy="844012"/>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3" idx="0"/>
          </p:cNvCxnSpPr>
          <p:nvPr/>
        </p:nvCxnSpPr>
        <p:spPr>
          <a:xfrm flipH="1" flipV="1">
            <a:off x="5856655" y="4443012"/>
            <a:ext cx="1489551" cy="62801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2" idx="1"/>
          </p:cNvCxnSpPr>
          <p:nvPr/>
        </p:nvCxnSpPr>
        <p:spPr>
          <a:xfrm flipH="1" flipV="1">
            <a:off x="7016557" y="3942575"/>
            <a:ext cx="1282675" cy="53111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1" idx="1"/>
          </p:cNvCxnSpPr>
          <p:nvPr/>
        </p:nvCxnSpPr>
        <p:spPr>
          <a:xfrm flipH="1" flipV="1">
            <a:off x="5787263" y="3099864"/>
            <a:ext cx="2431439" cy="6943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6" idx="3"/>
            <a:endCxn id="8" idx="1"/>
          </p:cNvCxnSpPr>
          <p:nvPr/>
        </p:nvCxnSpPr>
        <p:spPr>
          <a:xfrm>
            <a:off x="817899" y="4257699"/>
            <a:ext cx="1828705" cy="1056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8825776" y="2903747"/>
            <a:ext cx="1936717" cy="461665"/>
          </a:xfrm>
          <a:prstGeom prst="rect">
            <a:avLst/>
          </a:prstGeom>
          <a:noFill/>
        </p:spPr>
        <p:txBody>
          <a:bodyPr wrap="square" rtlCol="0">
            <a:spAutoFit/>
          </a:bodyPr>
          <a:lstStyle/>
          <a:p>
            <a:r>
              <a:rPr lang="zh-CN" altLang="en-US" dirty="0">
                <a:solidFill>
                  <a:srgbClr val="C00000"/>
                </a:solidFill>
                <a:latin typeface="+mn-ea"/>
                <a:ea typeface="+mn-ea"/>
              </a:rPr>
              <a:t>互联网用户</a:t>
            </a:r>
          </a:p>
        </p:txBody>
      </p:sp>
      <p:sp>
        <p:nvSpPr>
          <p:cNvPr id="32" name="文本框 31"/>
          <p:cNvSpPr txBox="1"/>
          <p:nvPr/>
        </p:nvSpPr>
        <p:spPr>
          <a:xfrm>
            <a:off x="2043673" y="5395492"/>
            <a:ext cx="1936717" cy="461665"/>
          </a:xfrm>
          <a:prstGeom prst="rect">
            <a:avLst/>
          </a:prstGeom>
          <a:noFill/>
        </p:spPr>
        <p:txBody>
          <a:bodyPr wrap="square" rtlCol="0">
            <a:spAutoFit/>
          </a:bodyPr>
          <a:lstStyle/>
          <a:p>
            <a:r>
              <a:rPr lang="zh-CN" altLang="en-US" dirty="0">
                <a:solidFill>
                  <a:srgbClr val="C00000"/>
                </a:solidFill>
                <a:latin typeface="+mn-ea"/>
                <a:ea typeface="+mn-ea"/>
              </a:rPr>
              <a:t>互联网用户</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支持群体化开发的互联网平台</a:t>
            </a:r>
          </a:p>
        </p:txBody>
      </p:sp>
      <p:sp>
        <p:nvSpPr>
          <p:cNvPr id="3" name="内容占位符 2"/>
          <p:cNvSpPr>
            <a:spLocks noGrp="1"/>
          </p:cNvSpPr>
          <p:nvPr>
            <p:ph idx="1"/>
          </p:nvPr>
        </p:nvSpPr>
        <p:spPr/>
        <p:txBody>
          <a:bodyPr/>
          <a:lstStyle/>
          <a:p>
            <a:r>
              <a:rPr lang="en-US" altLang="zh-CN" dirty="0" err="1">
                <a:solidFill>
                  <a:srgbClr val="C00000"/>
                </a:solidFill>
              </a:rPr>
              <a:t>Github</a:t>
            </a:r>
            <a:r>
              <a:rPr lang="zh-CN" altLang="en-US" dirty="0">
                <a:solidFill>
                  <a:srgbClr val="C00000"/>
                </a:solidFill>
              </a:rPr>
              <a:t>（国际）</a:t>
            </a:r>
            <a:r>
              <a:rPr lang="zh-CN" altLang="en-US" dirty="0"/>
              <a:t>和</a:t>
            </a:r>
            <a:r>
              <a:rPr lang="en-US" altLang="zh-CN" dirty="0" err="1">
                <a:solidFill>
                  <a:srgbClr val="C00000"/>
                </a:solidFill>
              </a:rPr>
              <a:t>Gitee</a:t>
            </a:r>
            <a:r>
              <a:rPr lang="zh-CN" altLang="en-US" dirty="0">
                <a:solidFill>
                  <a:srgbClr val="C00000"/>
                </a:solidFill>
              </a:rPr>
              <a:t>（国内）</a:t>
            </a:r>
          </a:p>
        </p:txBody>
      </p:sp>
      <p:pic>
        <p:nvPicPr>
          <p:cNvPr id="5" name="图片 4"/>
          <p:cNvPicPr>
            <a:picLocks noChangeAspect="1"/>
          </p:cNvPicPr>
          <p:nvPr/>
        </p:nvPicPr>
        <p:blipFill>
          <a:blip r:embed="rId2"/>
          <a:stretch>
            <a:fillRect/>
          </a:stretch>
        </p:blipFill>
        <p:spPr>
          <a:xfrm>
            <a:off x="622598" y="1844824"/>
            <a:ext cx="5162391" cy="4221088"/>
          </a:xfrm>
          <a:prstGeom prst="rect">
            <a:avLst/>
          </a:prstGeom>
          <a:ln w="12700">
            <a:solidFill>
              <a:schemeClr val="tx1"/>
            </a:solidFill>
          </a:ln>
        </p:spPr>
      </p:pic>
      <p:pic>
        <p:nvPicPr>
          <p:cNvPr id="7" name="图片 6"/>
          <p:cNvPicPr>
            <a:picLocks noChangeAspect="1"/>
          </p:cNvPicPr>
          <p:nvPr/>
        </p:nvPicPr>
        <p:blipFill>
          <a:blip r:embed="rId3"/>
          <a:stretch>
            <a:fillRect/>
          </a:stretch>
        </p:blipFill>
        <p:spPr>
          <a:xfrm>
            <a:off x="6275226" y="1837516"/>
            <a:ext cx="5773726" cy="4221088"/>
          </a:xfrm>
          <a:prstGeom prst="rect">
            <a:avLst/>
          </a:prstGeom>
          <a:ln w="12700">
            <a:solidFill>
              <a:schemeClr val="tx1"/>
            </a:solidFill>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互联网平台提供的群体化开发支持</a:t>
            </a:r>
          </a:p>
        </p:txBody>
      </p:sp>
      <p:sp>
        <p:nvSpPr>
          <p:cNvPr id="3" name="内容占位符 2"/>
          <p:cNvSpPr>
            <a:spLocks noGrp="1"/>
          </p:cNvSpPr>
          <p:nvPr>
            <p:ph idx="1"/>
          </p:nvPr>
        </p:nvSpPr>
        <p:spPr/>
        <p:txBody>
          <a:bodyPr/>
          <a:lstStyle/>
          <a:p>
            <a:r>
              <a:rPr lang="zh-CN" altLang="en-US" dirty="0"/>
              <a:t>提出</a:t>
            </a:r>
            <a:r>
              <a:rPr lang="zh-CN" altLang="en-US" dirty="0">
                <a:solidFill>
                  <a:srgbClr val="C00000"/>
                </a:solidFill>
              </a:rPr>
              <a:t>需求创意、发现软件缺陷、提交程序代码、标注开发任务、讨论软件需求、评审代码质量</a:t>
            </a:r>
            <a:r>
              <a:rPr lang="zh-CN" altLang="en-US" dirty="0"/>
              <a:t>等等</a:t>
            </a:r>
          </a:p>
        </p:txBody>
      </p:sp>
      <p:pic>
        <p:nvPicPr>
          <p:cNvPr id="4" name="图片 3"/>
          <p:cNvPicPr>
            <a:picLocks noChangeAspect="1"/>
          </p:cNvPicPr>
          <p:nvPr/>
        </p:nvPicPr>
        <p:blipFill>
          <a:blip r:embed="rId2"/>
          <a:stretch>
            <a:fillRect/>
          </a:stretch>
        </p:blipFill>
        <p:spPr>
          <a:xfrm>
            <a:off x="-1" y="2472029"/>
            <a:ext cx="12190413" cy="4377351"/>
          </a:xfrm>
          <a:prstGeom prst="rect">
            <a:avLst/>
          </a:prstGeom>
          <a:ln>
            <a:solidFill>
              <a:schemeClr val="tx1"/>
            </a:solidFill>
          </a:ln>
        </p:spPr>
      </p:pic>
      <p:sp>
        <p:nvSpPr>
          <p:cNvPr id="5" name="矩形 4"/>
          <p:cNvSpPr/>
          <p:nvPr/>
        </p:nvSpPr>
        <p:spPr>
          <a:xfrm>
            <a:off x="1018642" y="3104964"/>
            <a:ext cx="1152128" cy="39604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278782" y="3104964"/>
            <a:ext cx="1620180" cy="39604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006974" y="3104964"/>
            <a:ext cx="1044116" cy="39604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群体化软件开发方法的特点</a:t>
            </a:r>
          </a:p>
        </p:txBody>
      </p:sp>
      <p:sp>
        <p:nvSpPr>
          <p:cNvPr id="3" name="内容占位符 2"/>
          <p:cNvSpPr>
            <a:spLocks noGrp="1"/>
          </p:cNvSpPr>
          <p:nvPr>
            <p:ph idx="1"/>
          </p:nvPr>
        </p:nvSpPr>
        <p:spPr/>
        <p:txBody>
          <a:bodyPr/>
          <a:lstStyle/>
          <a:p>
            <a:r>
              <a:rPr lang="zh-CN" altLang="en-US" dirty="0"/>
              <a:t>软件开发</a:t>
            </a:r>
            <a:r>
              <a:rPr lang="zh-CN" altLang="en-US" dirty="0">
                <a:solidFill>
                  <a:srgbClr val="C00000"/>
                </a:solidFill>
              </a:rPr>
              <a:t>边界开放</a:t>
            </a:r>
            <a:endParaRPr lang="en-US" altLang="zh-CN" dirty="0">
              <a:solidFill>
                <a:srgbClr val="C00000"/>
              </a:solidFill>
            </a:endParaRPr>
          </a:p>
          <a:p>
            <a:r>
              <a:rPr lang="zh-CN" altLang="en-US" dirty="0"/>
              <a:t>互联网大众</a:t>
            </a:r>
            <a:r>
              <a:rPr lang="zh-CN" altLang="en-US" dirty="0">
                <a:solidFill>
                  <a:srgbClr val="C00000"/>
                </a:solidFill>
              </a:rPr>
              <a:t>自由参与</a:t>
            </a:r>
            <a:endParaRPr lang="en-US" altLang="zh-CN" dirty="0">
              <a:solidFill>
                <a:srgbClr val="C00000"/>
              </a:solidFill>
            </a:endParaRPr>
          </a:p>
          <a:p>
            <a:r>
              <a:rPr lang="zh-CN" altLang="en-US" dirty="0"/>
              <a:t>利用海量的</a:t>
            </a:r>
            <a:r>
              <a:rPr lang="zh-CN" altLang="en-US" dirty="0">
                <a:solidFill>
                  <a:srgbClr val="C00000"/>
                </a:solidFill>
              </a:rPr>
              <a:t>大众资源</a:t>
            </a:r>
            <a:endParaRPr lang="en-US" altLang="zh-CN" dirty="0">
              <a:solidFill>
                <a:srgbClr val="C00000"/>
              </a:solidFill>
            </a:endParaRPr>
          </a:p>
          <a:p>
            <a:r>
              <a:rPr lang="zh-CN" altLang="en-US" dirty="0">
                <a:solidFill>
                  <a:srgbClr val="C00000"/>
                </a:solidFill>
              </a:rPr>
              <a:t>共享</a:t>
            </a:r>
            <a:r>
              <a:rPr lang="zh-CN" altLang="en-US" dirty="0"/>
              <a:t>源程序代码</a:t>
            </a:r>
            <a:endParaRPr lang="en-US" altLang="zh-CN" dirty="0"/>
          </a:p>
          <a:p>
            <a:r>
              <a:rPr lang="zh-CN" altLang="en-US" dirty="0">
                <a:solidFill>
                  <a:srgbClr val="C00000"/>
                </a:solidFill>
              </a:rPr>
              <a:t>兼顾</a:t>
            </a:r>
            <a:r>
              <a:rPr lang="zh-CN" altLang="en-US" dirty="0"/>
              <a:t>软件创作和生产</a:t>
            </a:r>
            <a:endParaRPr lang="en-US" altLang="zh-CN" dirty="0"/>
          </a:p>
          <a:p>
            <a:r>
              <a:rPr lang="zh-CN" altLang="en-US" dirty="0">
                <a:solidFill>
                  <a:srgbClr val="C00000"/>
                </a:solidFill>
              </a:rPr>
              <a:t>依托</a:t>
            </a:r>
            <a:r>
              <a:rPr lang="zh-CN" altLang="en-US" dirty="0"/>
              <a:t>互联网平台</a:t>
            </a:r>
          </a:p>
        </p:txBody>
      </p:sp>
      <p:pic>
        <p:nvPicPr>
          <p:cNvPr id="5" name="图片 4"/>
          <p:cNvPicPr>
            <a:picLocks noChangeAspect="1"/>
          </p:cNvPicPr>
          <p:nvPr/>
        </p:nvPicPr>
        <p:blipFill>
          <a:blip r:embed="rId2"/>
          <a:stretch>
            <a:fillRect/>
          </a:stretch>
        </p:blipFill>
        <p:spPr>
          <a:xfrm>
            <a:off x="4979082" y="1376772"/>
            <a:ext cx="7025781" cy="2520280"/>
          </a:xfrm>
          <a:prstGeom prst="rect">
            <a:avLst/>
          </a:prstGeom>
        </p:spPr>
      </p:pic>
      <p:sp>
        <p:nvSpPr>
          <p:cNvPr id="6" name="矩形 5"/>
          <p:cNvSpPr/>
          <p:nvPr/>
        </p:nvSpPr>
        <p:spPr>
          <a:xfrm>
            <a:off x="0" y="6165850"/>
            <a:ext cx="12173476" cy="707886"/>
          </a:xfrm>
          <a:prstGeom prst="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kumimoji="1" lang="zh-CN" altLang="en-US" sz="2800" dirty="0">
                <a:solidFill>
                  <a:schemeClr val="bg1"/>
                </a:solidFill>
                <a:latin typeface="微软雅黑" panose="020B0503020204020204" charset="-122"/>
                <a:ea typeface="微软雅黑" panose="020B0503020204020204" charset="-122"/>
              </a:rPr>
              <a:t>群体化软件开发是一种基于社区的软件开发模式</a:t>
            </a:r>
            <a:endParaRPr kumimoji="1" lang="en-US" altLang="zh-CN" sz="2800" dirty="0">
              <a:solidFill>
                <a:schemeClr val="bg1"/>
              </a:solidFill>
              <a:latin typeface="微软雅黑" panose="020B0503020204020204" charset="-122"/>
              <a:ea typeface="微软雅黑" panose="020B0503020204020204" charset="-122"/>
            </a:endParaRPr>
          </a:p>
        </p:txBody>
      </p:sp>
      <p:sp>
        <p:nvSpPr>
          <p:cNvPr id="7" name="文本框 6"/>
          <p:cNvSpPr txBox="1"/>
          <p:nvPr/>
        </p:nvSpPr>
        <p:spPr>
          <a:xfrm>
            <a:off x="5855815" y="4305547"/>
            <a:ext cx="5876518" cy="461665"/>
          </a:xfrm>
          <a:prstGeom prst="rect">
            <a:avLst/>
          </a:prstGeom>
          <a:noFill/>
        </p:spPr>
        <p:txBody>
          <a:bodyPr wrap="square" rtlCol="0">
            <a:spAutoFit/>
          </a:bodyPr>
          <a:lstStyle/>
          <a:p>
            <a:pPr algn="ctr"/>
            <a:r>
              <a:rPr lang="zh-CN" altLang="en-US" dirty="0">
                <a:solidFill>
                  <a:srgbClr val="C00000"/>
                </a:solidFill>
                <a:latin typeface="+mn-ea"/>
                <a:ea typeface="+mn-ea"/>
              </a:rPr>
              <a:t>开发社区而非团队：社区和团队的区别</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大教堂与集市</a:t>
            </a:r>
          </a:p>
        </p:txBody>
      </p:sp>
      <p:sp>
        <p:nvSpPr>
          <p:cNvPr id="3" name="内容占位符 2"/>
          <p:cNvSpPr>
            <a:spLocks noGrp="1"/>
          </p:cNvSpPr>
          <p:nvPr>
            <p:ph idx="1"/>
          </p:nvPr>
        </p:nvSpPr>
        <p:spPr>
          <a:xfrm>
            <a:off x="539749" y="1125538"/>
            <a:ext cx="8039733" cy="5040312"/>
          </a:xfrm>
        </p:spPr>
        <p:txBody>
          <a:bodyPr/>
          <a:lstStyle/>
          <a:p>
            <a:r>
              <a:rPr lang="zh-CN" altLang="en-US" dirty="0"/>
              <a:t>大教堂（基于团队的闭源软件开发）</a:t>
            </a:r>
            <a:endParaRPr lang="en-US" altLang="zh-CN" dirty="0"/>
          </a:p>
          <a:p>
            <a:pPr lvl="1"/>
            <a:r>
              <a:rPr lang="zh-CN" altLang="en-US" dirty="0">
                <a:solidFill>
                  <a:srgbClr val="4D4D4D"/>
                </a:solidFill>
                <a:latin typeface="-apple-system"/>
              </a:rPr>
              <a:t>传统大型软件公司的开发模式就像艰难缓慢的大教堂建造工程，严密的组织和集中式结构</a:t>
            </a:r>
            <a:endParaRPr lang="en-US" altLang="zh-CN" dirty="0"/>
          </a:p>
          <a:p>
            <a:pPr lvl="1"/>
            <a:r>
              <a:rPr lang="zh-CN" altLang="en-US" b="0" i="0" dirty="0">
                <a:solidFill>
                  <a:srgbClr val="4D4D4D"/>
                </a:solidFill>
                <a:effectLst/>
                <a:latin typeface="-apple-system"/>
              </a:rPr>
              <a:t>特点是</a:t>
            </a:r>
            <a:r>
              <a:rPr lang="zh-CN" altLang="en-US" b="1" i="0" dirty="0">
                <a:solidFill>
                  <a:srgbClr val="C00000"/>
                </a:solidFill>
                <a:effectLst/>
                <a:latin typeface="-apple-system"/>
              </a:rPr>
              <a:t>封闭式建设、成本高、周期长、品质优</a:t>
            </a:r>
            <a:endParaRPr lang="en-US" altLang="zh-CN" b="1" i="0" dirty="0">
              <a:solidFill>
                <a:srgbClr val="C00000"/>
              </a:solidFill>
              <a:effectLst/>
              <a:latin typeface="-apple-system"/>
            </a:endParaRPr>
          </a:p>
          <a:p>
            <a:r>
              <a:rPr lang="zh-CN" altLang="en-US" dirty="0"/>
              <a:t>集市（基于群体的开源软件开发）</a:t>
            </a:r>
            <a:endParaRPr lang="en-US" altLang="zh-CN" dirty="0"/>
          </a:p>
          <a:p>
            <a:pPr lvl="1"/>
            <a:r>
              <a:rPr lang="zh-CN" altLang="en-US" b="0" i="0" dirty="0">
                <a:solidFill>
                  <a:srgbClr val="4D4D4D"/>
                </a:solidFill>
                <a:effectLst/>
                <a:latin typeface="-apple-system"/>
              </a:rPr>
              <a:t> 特点是</a:t>
            </a:r>
            <a:r>
              <a:rPr lang="zh-CN" altLang="en-US" b="1" dirty="0">
                <a:solidFill>
                  <a:srgbClr val="C00000"/>
                </a:solidFill>
                <a:latin typeface="-apple-system"/>
              </a:rPr>
              <a:t>开放式建设、成本低、周期短、品质平庸</a:t>
            </a:r>
            <a:endParaRPr lang="en-US" altLang="zh-CN" b="1" dirty="0">
              <a:solidFill>
                <a:srgbClr val="C00000"/>
              </a:solidFill>
              <a:latin typeface="-apple-system"/>
            </a:endParaRPr>
          </a:p>
          <a:p>
            <a:pPr lvl="1"/>
            <a:r>
              <a:rPr lang="zh-CN" altLang="en-US" b="0" i="0" dirty="0">
                <a:solidFill>
                  <a:srgbClr val="4D4D4D"/>
                </a:solidFill>
                <a:effectLst/>
                <a:latin typeface="-apple-system"/>
              </a:rPr>
              <a:t>并行、对等的扁平化开发，参与者大多来自于互联网上的志愿者，结构松散、来去自由</a:t>
            </a:r>
            <a:endParaRPr lang="zh-CN" altLang="en-US" dirty="0"/>
          </a:p>
        </p:txBody>
      </p:sp>
      <p:pic>
        <p:nvPicPr>
          <p:cNvPr id="11" name="图片 10" descr="人们走在街头&#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728" y="3817555"/>
            <a:ext cx="3529361" cy="2059717"/>
          </a:xfrm>
          <a:prstGeom prst="rect">
            <a:avLst/>
          </a:prstGeom>
        </p:spPr>
      </p:pic>
      <p:pic>
        <p:nvPicPr>
          <p:cNvPr id="13" name="图片 12" descr="金色的教堂&#10;&#10;中度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9332" y="836712"/>
            <a:ext cx="3533378" cy="2346163"/>
          </a:xfrm>
          <a:prstGeom prst="rect">
            <a:avLst/>
          </a:prstGeom>
        </p:spPr>
      </p:pic>
      <p:sp>
        <p:nvSpPr>
          <p:cNvPr id="14" name="文本框 13"/>
          <p:cNvSpPr txBox="1"/>
          <p:nvPr/>
        </p:nvSpPr>
        <p:spPr>
          <a:xfrm>
            <a:off x="9731610" y="5935017"/>
            <a:ext cx="1601240" cy="461665"/>
          </a:xfrm>
          <a:prstGeom prst="rect">
            <a:avLst/>
          </a:prstGeom>
          <a:noFill/>
        </p:spPr>
        <p:txBody>
          <a:bodyPr wrap="square" rtlCol="0">
            <a:spAutoFit/>
          </a:bodyPr>
          <a:lstStyle/>
          <a:p>
            <a:pPr algn="ctr"/>
            <a:r>
              <a:rPr lang="zh-CN" altLang="en-US" dirty="0">
                <a:solidFill>
                  <a:schemeClr val="tx1"/>
                </a:solidFill>
                <a:latin typeface="+mn-ea"/>
                <a:ea typeface="+mn-ea"/>
              </a:rPr>
              <a:t>集市</a:t>
            </a:r>
          </a:p>
        </p:txBody>
      </p:sp>
      <p:sp>
        <p:nvSpPr>
          <p:cNvPr id="15" name="文本框 14"/>
          <p:cNvSpPr txBox="1"/>
          <p:nvPr/>
        </p:nvSpPr>
        <p:spPr>
          <a:xfrm>
            <a:off x="9605401" y="3182875"/>
            <a:ext cx="1601240" cy="461665"/>
          </a:xfrm>
          <a:prstGeom prst="rect">
            <a:avLst/>
          </a:prstGeom>
          <a:noFill/>
        </p:spPr>
        <p:txBody>
          <a:bodyPr wrap="square" rtlCol="0">
            <a:spAutoFit/>
          </a:bodyPr>
          <a:lstStyle/>
          <a:p>
            <a:pPr algn="ctr"/>
            <a:r>
              <a:rPr lang="zh-CN" altLang="en-US" dirty="0">
                <a:solidFill>
                  <a:schemeClr val="tx1"/>
                </a:solidFill>
                <a:latin typeface="+mn-ea"/>
                <a:ea typeface="+mn-ea"/>
              </a:rPr>
              <a:t>大教堂</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闭源软件开发和开源软件开发</a:t>
            </a:r>
          </a:p>
        </p:txBody>
      </p:sp>
      <p:sp>
        <p:nvSpPr>
          <p:cNvPr id="3" name="内容占位符 2"/>
          <p:cNvSpPr>
            <a:spLocks noGrp="1"/>
          </p:cNvSpPr>
          <p:nvPr>
            <p:ph idx="1"/>
          </p:nvPr>
        </p:nvSpPr>
        <p:spPr>
          <a:xfrm>
            <a:off x="539750" y="1125538"/>
            <a:ext cx="10920052" cy="5040312"/>
          </a:xfrm>
        </p:spPr>
        <p:txBody>
          <a:bodyPr/>
          <a:lstStyle/>
          <a:p>
            <a:r>
              <a:rPr lang="zh-CN" altLang="en-US" dirty="0"/>
              <a:t>闭源软件</a:t>
            </a:r>
            <a:endParaRPr lang="en-US" altLang="zh-CN" dirty="0"/>
          </a:p>
          <a:p>
            <a:pPr lvl="1"/>
            <a:r>
              <a:rPr lang="zh-CN" altLang="en-US" dirty="0"/>
              <a:t>采用大教堂的开发方式</a:t>
            </a:r>
            <a:endParaRPr lang="en-US" altLang="zh-CN" dirty="0"/>
          </a:p>
          <a:p>
            <a:pPr lvl="1"/>
            <a:endParaRPr lang="en-US" altLang="zh-CN" dirty="0"/>
          </a:p>
          <a:p>
            <a:pPr lvl="1"/>
            <a:endParaRPr lang="en-US" altLang="zh-CN" dirty="0"/>
          </a:p>
          <a:p>
            <a:r>
              <a:rPr lang="zh-CN" altLang="en-US" dirty="0"/>
              <a:t>开源软件</a:t>
            </a:r>
            <a:endParaRPr lang="en-US" altLang="zh-CN" dirty="0"/>
          </a:p>
          <a:p>
            <a:pPr lvl="1"/>
            <a:r>
              <a:rPr lang="zh-CN" altLang="en-US" dirty="0"/>
              <a:t> 采用集市的开发方式</a:t>
            </a:r>
          </a:p>
        </p:txBody>
      </p:sp>
      <p:pic>
        <p:nvPicPr>
          <p:cNvPr id="4" name="图片 3"/>
          <p:cNvPicPr>
            <a:picLocks noChangeAspect="1"/>
          </p:cNvPicPr>
          <p:nvPr/>
        </p:nvPicPr>
        <p:blipFill>
          <a:blip r:embed="rId2"/>
          <a:stretch>
            <a:fillRect/>
          </a:stretch>
        </p:blipFill>
        <p:spPr>
          <a:xfrm>
            <a:off x="8453023" y="826607"/>
            <a:ext cx="3546890" cy="4731552"/>
          </a:xfrm>
          <a:prstGeom prst="rect">
            <a:avLst/>
          </a:prstGeom>
        </p:spPr>
      </p:pic>
      <p:sp>
        <p:nvSpPr>
          <p:cNvPr id="6" name="矩形 5"/>
          <p:cNvSpPr/>
          <p:nvPr/>
        </p:nvSpPr>
        <p:spPr>
          <a:xfrm>
            <a:off x="0" y="6165850"/>
            <a:ext cx="12173476" cy="707886"/>
          </a:xfrm>
          <a:prstGeom prst="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zh-CN" dirty="0">
                <a:effectLst/>
                <a:latin typeface="+mn-ea"/>
                <a:cs typeface="Times New Roman" panose="02020603050405020304" pitchFamily="18" charset="0"/>
              </a:rPr>
              <a:t>雷蒙德（</a:t>
            </a:r>
            <a:r>
              <a:rPr lang="en-US" altLang="zh-CN" dirty="0">
                <a:effectLst/>
                <a:latin typeface="+mn-ea"/>
              </a:rPr>
              <a:t>Raymond, E. S.</a:t>
            </a:r>
            <a:r>
              <a:rPr lang="zh-CN" altLang="zh-CN" dirty="0">
                <a:effectLst/>
                <a:latin typeface="+mn-ea"/>
                <a:cs typeface="Times New Roman" panose="02020603050405020304" pitchFamily="18" charset="0"/>
              </a:rPr>
              <a:t>）著</a:t>
            </a:r>
            <a:r>
              <a:rPr lang="en-US" altLang="zh-CN" dirty="0">
                <a:effectLst/>
                <a:latin typeface="+mn-ea"/>
              </a:rPr>
              <a:t>, </a:t>
            </a:r>
            <a:r>
              <a:rPr lang="zh-CN" altLang="zh-CN" dirty="0">
                <a:effectLst/>
                <a:latin typeface="+mn-ea"/>
                <a:cs typeface="Times New Roman" panose="02020603050405020304" pitchFamily="18" charset="0"/>
              </a:rPr>
              <a:t>卫剑钒译</a:t>
            </a:r>
            <a:r>
              <a:rPr lang="en-US" altLang="zh-CN" dirty="0">
                <a:effectLst/>
                <a:latin typeface="+mn-ea"/>
              </a:rPr>
              <a:t>. </a:t>
            </a:r>
            <a:r>
              <a:rPr lang="zh-CN" altLang="zh-CN" dirty="0">
                <a:effectLst/>
                <a:latin typeface="+mn-ea"/>
                <a:cs typeface="Times New Roman" panose="02020603050405020304" pitchFamily="18" charset="0"/>
              </a:rPr>
              <a:t>大教堂与集市</a:t>
            </a:r>
            <a:r>
              <a:rPr lang="en-US" altLang="zh-CN" dirty="0">
                <a:effectLst/>
                <a:latin typeface="+mn-ea"/>
              </a:rPr>
              <a:t>, </a:t>
            </a:r>
            <a:r>
              <a:rPr lang="zh-CN" altLang="zh-CN" dirty="0">
                <a:effectLst/>
                <a:latin typeface="+mn-ea"/>
                <a:cs typeface="Times New Roman" panose="02020603050405020304" pitchFamily="18" charset="0"/>
              </a:rPr>
              <a:t>机械工业出版社</a:t>
            </a:r>
            <a:r>
              <a:rPr lang="en-US" altLang="zh-CN" dirty="0">
                <a:effectLst/>
                <a:latin typeface="+mn-ea"/>
              </a:rPr>
              <a:t>[M], 2014</a:t>
            </a:r>
            <a:endParaRPr kumimoji="1" lang="en-US" altLang="zh-CN" sz="3600" dirty="0">
              <a:solidFill>
                <a:schemeClr val="bg1"/>
              </a:solidFill>
              <a:latin typeface="+mn-ea"/>
            </a:endParaRPr>
          </a:p>
        </p:txBody>
      </p:sp>
      <p:sp>
        <p:nvSpPr>
          <p:cNvPr id="5" name="文本框 4"/>
          <p:cNvSpPr txBox="1"/>
          <p:nvPr/>
        </p:nvSpPr>
        <p:spPr>
          <a:xfrm>
            <a:off x="8611159" y="5631172"/>
            <a:ext cx="3230618" cy="461665"/>
          </a:xfrm>
          <a:prstGeom prst="rect">
            <a:avLst/>
          </a:prstGeom>
          <a:noFill/>
        </p:spPr>
        <p:txBody>
          <a:bodyPr wrap="square" rtlCol="0">
            <a:spAutoFit/>
          </a:bodyPr>
          <a:lstStyle/>
          <a:p>
            <a:pPr algn="ctr"/>
            <a:r>
              <a:rPr lang="zh-CN" altLang="en-US" dirty="0">
                <a:solidFill>
                  <a:schemeClr val="tx1"/>
                </a:solidFill>
                <a:latin typeface="+mn-ea"/>
                <a:ea typeface="+mn-ea"/>
              </a:rPr>
              <a:t>软件工程经典著作</a:t>
            </a:r>
          </a:p>
        </p:txBody>
      </p:sp>
      <p:pic>
        <p:nvPicPr>
          <p:cNvPr id="9" name="图片 8" descr="人们走在街头&#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118" y="3797373"/>
            <a:ext cx="2576847" cy="1503835"/>
          </a:xfrm>
          <a:prstGeom prst="rect">
            <a:avLst/>
          </a:prstGeom>
        </p:spPr>
      </p:pic>
      <p:pic>
        <p:nvPicPr>
          <p:cNvPr id="10" name="图片 9" descr="金色的教堂&#10;&#10;中度可信度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0688" y="1125538"/>
            <a:ext cx="2555575" cy="1696902"/>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思考和讨论</a:t>
            </a:r>
          </a:p>
        </p:txBody>
      </p:sp>
      <p:sp>
        <p:nvSpPr>
          <p:cNvPr id="3" name="内容占位符 2"/>
          <p:cNvSpPr>
            <a:spLocks noGrp="1"/>
          </p:cNvSpPr>
          <p:nvPr>
            <p:ph idx="1"/>
          </p:nvPr>
        </p:nvSpPr>
        <p:spPr>
          <a:xfrm>
            <a:off x="539750" y="1125538"/>
            <a:ext cx="11496116" cy="611274"/>
          </a:xfrm>
        </p:spPr>
        <p:txBody>
          <a:bodyPr/>
          <a:lstStyle/>
          <a:p>
            <a:r>
              <a:rPr lang="zh-CN" altLang="en-US" dirty="0">
                <a:solidFill>
                  <a:srgbClr val="C00000"/>
                </a:solidFill>
              </a:rPr>
              <a:t>基于团队</a:t>
            </a:r>
            <a:r>
              <a:rPr lang="zh-CN" altLang="en-US" dirty="0"/>
              <a:t>的软件开发方法 </a:t>
            </a:r>
            <a:r>
              <a:rPr lang="en-US" altLang="zh-CN" dirty="0"/>
              <a:t>vs </a:t>
            </a:r>
            <a:r>
              <a:rPr lang="zh-CN" altLang="en-US" dirty="0">
                <a:solidFill>
                  <a:srgbClr val="C00000"/>
                </a:solidFill>
              </a:rPr>
              <a:t>基于社区</a:t>
            </a:r>
            <a:r>
              <a:rPr lang="zh-CN" altLang="en-US" dirty="0"/>
              <a:t>的群体化软件开发方法</a:t>
            </a:r>
            <a:endParaRPr lang="en-US" altLang="zh-CN" dirty="0"/>
          </a:p>
        </p:txBody>
      </p:sp>
      <p:pic>
        <p:nvPicPr>
          <p:cNvPr id="6" name="图片 5"/>
          <p:cNvPicPr>
            <a:picLocks noChangeAspect="1"/>
          </p:cNvPicPr>
          <p:nvPr/>
        </p:nvPicPr>
        <p:blipFill>
          <a:blip r:embed="rId2"/>
          <a:stretch>
            <a:fillRect/>
          </a:stretch>
        </p:blipFill>
        <p:spPr>
          <a:xfrm>
            <a:off x="11362322" y="5458108"/>
            <a:ext cx="828091" cy="1104274"/>
          </a:xfrm>
          <a:prstGeom prst="rect">
            <a:avLst/>
          </a:prstGeom>
        </p:spPr>
      </p:pic>
      <p:graphicFrame>
        <p:nvGraphicFramePr>
          <p:cNvPr id="4" name="表格 4"/>
          <p:cNvGraphicFramePr>
            <a:graphicFrameLocks noGrp="1"/>
          </p:cNvGraphicFramePr>
          <p:nvPr/>
        </p:nvGraphicFramePr>
        <p:xfrm>
          <a:off x="33344" y="1812781"/>
          <a:ext cx="12157069" cy="3648852"/>
        </p:xfrm>
        <a:graphic>
          <a:graphicData uri="http://schemas.openxmlformats.org/drawingml/2006/table">
            <a:tbl>
              <a:tblPr firstRow="1" bandRow="1">
                <a:tableStyleId>{5C22544A-7EE6-4342-B048-85BDC9FD1C3A}</a:tableStyleId>
              </a:tblPr>
              <a:tblGrid>
                <a:gridCol w="4117717"/>
                <a:gridCol w="3882419"/>
                <a:gridCol w="4156933"/>
              </a:tblGrid>
              <a:tr h="514635">
                <a:tc>
                  <a:txBody>
                    <a:bodyPr/>
                    <a:lstStyle/>
                    <a:p>
                      <a:endParaRPr lang="zh-CN" altLang="en-US" sz="2800" dirty="0"/>
                    </a:p>
                  </a:txBody>
                  <a:tcPr/>
                </a:tc>
                <a:tc>
                  <a:txBody>
                    <a:bodyPr/>
                    <a:lstStyle/>
                    <a:p>
                      <a:r>
                        <a:rPr lang="zh-CN" altLang="en-US" sz="2800" dirty="0"/>
                        <a:t>基于团队软件开发方法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t>基于社区群体化开发方法</a:t>
                      </a:r>
                      <a:endParaRPr lang="en-US" altLang="zh-CN" sz="2800" dirty="0"/>
                    </a:p>
                  </a:txBody>
                  <a:tcPr/>
                </a:tc>
              </a:tr>
              <a:tr h="521782">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t>项目组织方式</a:t>
                      </a:r>
                      <a:r>
                        <a:rPr lang="en-US" altLang="zh-CN" sz="2800" dirty="0"/>
                        <a:t>(</a:t>
                      </a:r>
                      <a:r>
                        <a:rPr lang="zh-CN" altLang="en-US" sz="2800" dirty="0"/>
                        <a:t>团队</a:t>
                      </a:r>
                      <a:r>
                        <a:rPr lang="en-US" altLang="zh-CN" sz="2800" dirty="0"/>
                        <a:t>/</a:t>
                      </a:r>
                      <a:r>
                        <a:rPr lang="zh-CN" altLang="en-US" sz="2800" dirty="0"/>
                        <a:t>社区</a:t>
                      </a:r>
                      <a:r>
                        <a:rPr lang="en-US" altLang="zh-CN" sz="2800" dirty="0"/>
                        <a:t>)</a:t>
                      </a:r>
                    </a:p>
                  </a:txBody>
                  <a:tcPr/>
                </a:tc>
                <a:tc>
                  <a:txBody>
                    <a:bodyPr/>
                    <a:lstStyle/>
                    <a:p>
                      <a:endParaRPr lang="zh-CN" altLang="en-US" sz="2800" dirty="0"/>
                    </a:p>
                  </a:txBody>
                  <a:tcPr/>
                </a:tc>
                <a:tc>
                  <a:txBody>
                    <a:bodyPr/>
                    <a:lstStyle/>
                    <a:p>
                      <a:endParaRPr lang="zh-CN" altLang="en-US" sz="2800" dirty="0"/>
                    </a:p>
                  </a:txBody>
                  <a:tcPr/>
                </a:tc>
              </a:tr>
              <a:tr h="521782">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t>开发成员组成</a:t>
                      </a:r>
                      <a:r>
                        <a:rPr lang="en-US" altLang="zh-CN" sz="2800" dirty="0"/>
                        <a:t>(</a:t>
                      </a:r>
                      <a:r>
                        <a:rPr lang="zh-CN" altLang="en-US" sz="2800" dirty="0"/>
                        <a:t>封闭</a:t>
                      </a:r>
                      <a:r>
                        <a:rPr lang="en-US" altLang="zh-CN" sz="2800" dirty="0"/>
                        <a:t>/</a:t>
                      </a:r>
                      <a:r>
                        <a:rPr lang="zh-CN" altLang="en-US" sz="2800" dirty="0"/>
                        <a:t>开放</a:t>
                      </a:r>
                      <a:r>
                        <a:rPr lang="en-US" altLang="zh-CN" sz="2800" dirty="0"/>
                        <a:t>)</a:t>
                      </a:r>
                    </a:p>
                  </a:txBody>
                  <a:tcPr/>
                </a:tc>
                <a:tc>
                  <a:txBody>
                    <a:bodyPr/>
                    <a:lstStyle/>
                    <a:p>
                      <a:endParaRPr lang="zh-CN" altLang="en-US" sz="2800" dirty="0"/>
                    </a:p>
                  </a:txBody>
                  <a:tcPr/>
                </a:tc>
                <a:tc>
                  <a:txBody>
                    <a:bodyPr/>
                    <a:lstStyle/>
                    <a:p>
                      <a:endParaRPr lang="zh-CN" altLang="en-US" sz="2800"/>
                    </a:p>
                  </a:txBody>
                  <a:tcPr/>
                </a:tc>
              </a:tr>
              <a:tr h="521782">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t>程序代码开放</a:t>
                      </a:r>
                      <a:endParaRPr lang="en-US" altLang="zh-CN" sz="2800" dirty="0"/>
                    </a:p>
                  </a:txBody>
                  <a:tcPr/>
                </a:tc>
                <a:tc>
                  <a:txBody>
                    <a:bodyPr/>
                    <a:lstStyle/>
                    <a:p>
                      <a:endParaRPr lang="zh-CN" altLang="en-US" sz="2800" dirty="0"/>
                    </a:p>
                  </a:txBody>
                  <a:tcPr/>
                </a:tc>
                <a:tc>
                  <a:txBody>
                    <a:bodyPr/>
                    <a:lstStyle/>
                    <a:p>
                      <a:endParaRPr lang="zh-CN" altLang="en-US" sz="2800" dirty="0"/>
                    </a:p>
                  </a:txBody>
                  <a:tcPr/>
                </a:tc>
              </a:tr>
              <a:tr h="521782">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t>依托平台协同</a:t>
                      </a:r>
                      <a:endParaRPr lang="en-US" altLang="zh-CN" sz="2800" dirty="0"/>
                    </a:p>
                  </a:txBody>
                  <a:tcPr/>
                </a:tc>
                <a:tc>
                  <a:txBody>
                    <a:bodyPr/>
                    <a:lstStyle/>
                    <a:p>
                      <a:endParaRPr lang="zh-CN" altLang="en-US" sz="2800"/>
                    </a:p>
                  </a:txBody>
                  <a:tcPr/>
                </a:tc>
                <a:tc>
                  <a:txBody>
                    <a:bodyPr/>
                    <a:lstStyle/>
                    <a:p>
                      <a:endParaRPr lang="zh-CN" altLang="en-US" sz="2800" dirty="0"/>
                    </a:p>
                  </a:txBody>
                  <a:tcPr/>
                </a:tc>
              </a:tr>
              <a:tr h="521782">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dirty="0"/>
                        <a:t>关注创作和生产</a:t>
                      </a:r>
                      <a:endParaRPr lang="en-US" altLang="zh-CN" sz="2800" dirty="0"/>
                    </a:p>
                  </a:txBody>
                  <a:tcPr/>
                </a:tc>
                <a:tc>
                  <a:txBody>
                    <a:bodyPr/>
                    <a:lstStyle/>
                    <a:p>
                      <a:endParaRPr lang="zh-CN" altLang="en-US" sz="2800"/>
                    </a:p>
                  </a:txBody>
                  <a:tcPr/>
                </a:tc>
                <a:tc>
                  <a:txBody>
                    <a:bodyPr/>
                    <a:lstStyle/>
                    <a:p>
                      <a:endParaRPr lang="zh-CN" altLang="en-US" sz="2800" dirty="0"/>
                    </a:p>
                  </a:txBody>
                  <a:tcPr/>
                </a:tc>
              </a:tr>
              <a:tr h="521782">
                <a:tc>
                  <a:txBody>
                    <a:bodyPr/>
                    <a:lstStyle/>
                    <a:p>
                      <a:r>
                        <a:rPr lang="zh-CN" altLang="en-US" sz="2800" dirty="0"/>
                        <a:t>可用资源情况</a:t>
                      </a:r>
                      <a:r>
                        <a:rPr lang="en-US" altLang="zh-CN" sz="2800" dirty="0"/>
                        <a:t>(</a:t>
                      </a:r>
                      <a:r>
                        <a:rPr lang="zh-CN" altLang="en-US" sz="2800" dirty="0"/>
                        <a:t>有限</a:t>
                      </a:r>
                      <a:r>
                        <a:rPr lang="en-US" altLang="zh-CN" sz="2800" dirty="0"/>
                        <a:t>/</a:t>
                      </a:r>
                      <a:r>
                        <a:rPr lang="zh-CN" altLang="en-US" sz="2800" dirty="0"/>
                        <a:t>海量</a:t>
                      </a:r>
                      <a:r>
                        <a:rPr lang="en-US" altLang="zh-CN" sz="2800" dirty="0"/>
                        <a:t>)</a:t>
                      </a:r>
                      <a:endParaRPr lang="zh-CN" altLang="en-US" sz="2800" dirty="0"/>
                    </a:p>
                  </a:txBody>
                  <a:tcPr/>
                </a:tc>
                <a:tc>
                  <a:txBody>
                    <a:bodyPr/>
                    <a:lstStyle/>
                    <a:p>
                      <a:endParaRPr lang="zh-CN" altLang="en-US" sz="2800"/>
                    </a:p>
                  </a:txBody>
                  <a:tcPr/>
                </a:tc>
                <a:tc>
                  <a:txBody>
                    <a:bodyPr/>
                    <a:lstStyle/>
                    <a:p>
                      <a:endParaRPr lang="zh-CN" altLang="en-US" sz="2800" dirty="0"/>
                    </a:p>
                  </a:txBody>
                  <a:tcPr/>
                </a:tc>
              </a:tr>
            </a:tbl>
          </a:graphicData>
        </a:graphic>
      </p:graphicFrame>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50590" y="8620"/>
            <a:ext cx="10909212" cy="707886"/>
          </a:xfrm>
        </p:spPr>
        <p:txBody>
          <a:bodyPr/>
          <a:lstStyle/>
          <a:p>
            <a:r>
              <a:rPr lang="zh-CN" altLang="en-US" dirty="0"/>
              <a:t>内容</a:t>
            </a:r>
          </a:p>
        </p:txBody>
      </p:sp>
      <p:sp>
        <p:nvSpPr>
          <p:cNvPr id="2" name="内容占位符 1"/>
          <p:cNvSpPr>
            <a:spLocks noGrp="1"/>
          </p:cNvSpPr>
          <p:nvPr>
            <p:ph idx="1"/>
          </p:nvPr>
        </p:nvSpPr>
        <p:spPr>
          <a:xfrm>
            <a:off x="539750" y="1125538"/>
            <a:ext cx="10920052" cy="5040312"/>
          </a:xfrm>
        </p:spPr>
        <p:txBody>
          <a:bodyPr/>
          <a:lstStyle/>
          <a:p>
            <a:pPr marL="514350" indent="-514350">
              <a:buFont typeface="+mj-lt"/>
              <a:buAutoNum type="arabicPeriod"/>
            </a:pPr>
            <a:r>
              <a:rPr lang="zh-CN" altLang="en-US" dirty="0">
                <a:solidFill>
                  <a:schemeClr val="bg1">
                    <a:lumMod val="85000"/>
                  </a:schemeClr>
                </a:solidFill>
              </a:rPr>
              <a:t>何为开源软件</a:t>
            </a:r>
            <a:endParaRPr lang="en-US" altLang="zh-CN" dirty="0">
              <a:solidFill>
                <a:schemeClr val="bg1">
                  <a:lumMod val="85000"/>
                </a:schemeClr>
              </a:solidFill>
            </a:endParaRPr>
          </a:p>
          <a:p>
            <a:pPr lvl="1"/>
            <a:r>
              <a:rPr lang="zh-CN" altLang="en-US" dirty="0">
                <a:solidFill>
                  <a:schemeClr val="bg1">
                    <a:lumMod val="85000"/>
                  </a:schemeClr>
                </a:solidFill>
              </a:rPr>
              <a:t>特点和开发要求</a:t>
            </a:r>
            <a:endParaRPr lang="en-US" altLang="zh-CN" dirty="0">
              <a:solidFill>
                <a:schemeClr val="bg1">
                  <a:lumMod val="85000"/>
                </a:schemeClr>
              </a:solidFill>
            </a:endParaRPr>
          </a:p>
          <a:p>
            <a:pPr lvl="1"/>
            <a:endParaRPr lang="en-US" altLang="zh-CN" dirty="0">
              <a:solidFill>
                <a:schemeClr val="bg1">
                  <a:lumMod val="85000"/>
                </a:schemeClr>
              </a:solidFill>
            </a:endParaRPr>
          </a:p>
          <a:p>
            <a:pPr marL="514350" indent="-514350">
              <a:buFont typeface="+mj-lt"/>
              <a:buAutoNum type="arabicPeriod"/>
            </a:pPr>
            <a:r>
              <a:rPr lang="zh-CN" altLang="en-US" dirty="0">
                <a:solidFill>
                  <a:schemeClr val="bg1">
                    <a:lumMod val="85000"/>
                  </a:schemeClr>
                </a:solidFill>
              </a:rPr>
              <a:t>何为群体化软件开发</a:t>
            </a:r>
            <a:endParaRPr lang="en-US" altLang="zh-CN" dirty="0">
              <a:solidFill>
                <a:schemeClr val="bg1">
                  <a:lumMod val="85000"/>
                </a:schemeClr>
              </a:solidFill>
            </a:endParaRPr>
          </a:p>
          <a:p>
            <a:pPr lvl="1"/>
            <a:r>
              <a:rPr lang="zh-CN" altLang="en-US" dirty="0">
                <a:solidFill>
                  <a:schemeClr val="bg1">
                    <a:lumMod val="85000"/>
                  </a:schemeClr>
                </a:solidFill>
              </a:rPr>
              <a:t>基本理念和思想</a:t>
            </a:r>
            <a:endParaRPr lang="en-US" altLang="zh-CN" dirty="0">
              <a:solidFill>
                <a:schemeClr val="bg1">
                  <a:lumMod val="85000"/>
                </a:schemeClr>
              </a:solidFill>
            </a:endParaRPr>
          </a:p>
          <a:p>
            <a:pPr lvl="1"/>
            <a:endParaRPr lang="en-US" altLang="zh-CN" dirty="0"/>
          </a:p>
          <a:p>
            <a:pPr marL="514350" indent="-514350">
              <a:buFont typeface="+mj-lt"/>
              <a:buAutoNum type="arabicPeriod"/>
            </a:pPr>
            <a:r>
              <a:rPr lang="zh-CN" altLang="en-US" dirty="0">
                <a:solidFill>
                  <a:srgbClr val="C00000"/>
                </a:solidFill>
              </a:rPr>
              <a:t>如何实现群体化软件开发</a:t>
            </a:r>
            <a:endParaRPr lang="en-US" altLang="zh-CN" dirty="0">
              <a:solidFill>
                <a:srgbClr val="C00000"/>
              </a:solidFill>
            </a:endParaRPr>
          </a:p>
          <a:p>
            <a:pPr lvl="1"/>
            <a:r>
              <a:rPr lang="zh-CN" altLang="en-US" dirty="0"/>
              <a:t>关键软件工程技术</a:t>
            </a:r>
          </a:p>
        </p:txBody>
      </p:sp>
      <p:pic>
        <p:nvPicPr>
          <p:cNvPr id="7" name="Picture 2" descr="C:\Program Files\Microsoft Office\MEDIA\CAGCAT10\j0233018.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67514" y="2060848"/>
            <a:ext cx="2088232" cy="21213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群体化软件开发方法的支撑关键技术</a:t>
            </a:r>
          </a:p>
        </p:txBody>
      </p:sp>
      <p:sp>
        <p:nvSpPr>
          <p:cNvPr id="3" name="内容占位符 2"/>
          <p:cNvSpPr>
            <a:spLocks noGrp="1"/>
          </p:cNvSpPr>
          <p:nvPr>
            <p:ph idx="1"/>
          </p:nvPr>
        </p:nvSpPr>
        <p:spPr>
          <a:xfrm>
            <a:off x="539750" y="1125538"/>
            <a:ext cx="10920052" cy="5040312"/>
          </a:xfrm>
        </p:spPr>
        <p:txBody>
          <a:bodyPr/>
          <a:lstStyle/>
          <a:p>
            <a:pPr>
              <a:buFont typeface="Wingdings" panose="05000000000000000000" pitchFamily="2" charset="2"/>
              <a:buChar char="p"/>
            </a:pPr>
            <a:r>
              <a:rPr lang="zh-CN" altLang="en-US" dirty="0"/>
              <a:t>基于社区的群体化组织</a:t>
            </a:r>
            <a:endParaRPr lang="en-US" altLang="zh-CN" dirty="0"/>
          </a:p>
          <a:p>
            <a:pPr>
              <a:buFont typeface="Wingdings" panose="05000000000000000000" pitchFamily="2" charset="2"/>
              <a:buChar char="p"/>
            </a:pPr>
            <a:r>
              <a:rPr lang="zh-CN" altLang="zh-CN" dirty="0"/>
              <a:t>基于</a:t>
            </a:r>
            <a:r>
              <a:rPr lang="en-US" altLang="zh-CN" dirty="0"/>
              <a:t>Issue</a:t>
            </a:r>
            <a:r>
              <a:rPr lang="zh-CN" altLang="zh-CN" dirty="0"/>
              <a:t>的任务管理</a:t>
            </a:r>
            <a:endParaRPr lang="en-US" altLang="zh-CN" dirty="0"/>
          </a:p>
          <a:p>
            <a:pPr>
              <a:buFont typeface="Wingdings" panose="05000000000000000000" pitchFamily="2" charset="2"/>
              <a:buChar char="p"/>
            </a:pPr>
            <a:r>
              <a:rPr lang="zh-CN" altLang="zh-CN" dirty="0"/>
              <a:t>基于</a:t>
            </a:r>
            <a:r>
              <a:rPr lang="en-US" altLang="zh-CN" dirty="0"/>
              <a:t>Git</a:t>
            </a:r>
            <a:r>
              <a:rPr lang="zh-CN" altLang="zh-CN" dirty="0"/>
              <a:t>的分布式版本管理</a:t>
            </a:r>
            <a:endParaRPr lang="en-US" altLang="zh-CN" dirty="0"/>
          </a:p>
          <a:p>
            <a:pPr>
              <a:buFont typeface="Wingdings" panose="05000000000000000000" pitchFamily="2" charset="2"/>
              <a:buChar char="p"/>
            </a:pPr>
            <a:r>
              <a:rPr lang="zh-CN" altLang="zh-CN" dirty="0"/>
              <a:t>基于</a:t>
            </a:r>
            <a:r>
              <a:rPr lang="en-US" altLang="zh-CN" dirty="0"/>
              <a:t>Pull/Request</a:t>
            </a:r>
            <a:r>
              <a:rPr lang="zh-CN" altLang="zh-CN" dirty="0"/>
              <a:t>的分布式协同开发</a:t>
            </a:r>
            <a:endParaRPr lang="en-US" altLang="zh-CN" dirty="0"/>
          </a:p>
          <a:p>
            <a:pPr>
              <a:buFont typeface="Wingdings" panose="05000000000000000000" pitchFamily="2" charset="2"/>
              <a:buChar char="p"/>
            </a:pPr>
            <a:r>
              <a:rPr lang="zh-CN" altLang="en-US" dirty="0"/>
              <a:t>基于群智的知识分享</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基于社区的群体化软件项目组织</a:t>
            </a:r>
          </a:p>
        </p:txBody>
      </p:sp>
      <p:grpSp>
        <p:nvGrpSpPr>
          <p:cNvPr id="4" name="画布 2"/>
          <p:cNvGrpSpPr/>
          <p:nvPr/>
        </p:nvGrpSpPr>
        <p:grpSpPr>
          <a:xfrm>
            <a:off x="1072648" y="1232756"/>
            <a:ext cx="10045116" cy="4896544"/>
            <a:chOff x="0" y="0"/>
            <a:chExt cx="3981450" cy="2268024"/>
          </a:xfrm>
        </p:grpSpPr>
        <p:sp>
          <p:nvSpPr>
            <p:cNvPr id="5" name="矩形 4"/>
            <p:cNvSpPr/>
            <p:nvPr/>
          </p:nvSpPr>
          <p:spPr>
            <a:xfrm>
              <a:off x="0" y="0"/>
              <a:ext cx="3981450" cy="2267585"/>
            </a:xfrm>
            <a:prstGeom prst="rect">
              <a:avLst/>
            </a:prstGeom>
            <a:solidFill>
              <a:prstClr val="white"/>
            </a:solidFill>
          </p:spPr>
        </p:sp>
        <p:sp>
          <p:nvSpPr>
            <p:cNvPr id="6" name="椭圆 5"/>
            <p:cNvSpPr/>
            <p:nvPr/>
          </p:nvSpPr>
          <p:spPr>
            <a:xfrm>
              <a:off x="95447" y="35999"/>
              <a:ext cx="1727101" cy="765175"/>
            </a:xfrm>
            <a:prstGeom prst="ellipse">
              <a:avLst/>
            </a:prstGeom>
            <a:noFill/>
            <a:ln w="254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7" name="椭圆 6"/>
            <p:cNvSpPr/>
            <p:nvPr/>
          </p:nvSpPr>
          <p:spPr>
            <a:xfrm>
              <a:off x="132374" y="1301849"/>
              <a:ext cx="1804375" cy="966175"/>
            </a:xfrm>
            <a:prstGeom prst="ellipse">
              <a:avLst/>
            </a:prstGeom>
            <a:noFill/>
            <a:ln w="25400">
              <a:prstDash val="sysDash"/>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8" name="圆柱体 7"/>
            <p:cNvSpPr/>
            <p:nvPr/>
          </p:nvSpPr>
          <p:spPr>
            <a:xfrm>
              <a:off x="2794099" y="696399"/>
              <a:ext cx="1074125" cy="802300"/>
            </a:xfrm>
            <a:prstGeom prst="can">
              <a:avLst/>
            </a:prstGeom>
          </p:spPr>
          <p:style>
            <a:lnRef idx="1">
              <a:schemeClr val="accent6"/>
            </a:lnRef>
            <a:fillRef idx="3">
              <a:schemeClr val="accent6"/>
            </a:fillRef>
            <a:effectRef idx="2">
              <a:schemeClr val="accent6"/>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solidFill>
                  <a:schemeClr val="bg1"/>
                </a:solidFill>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034" y="95349"/>
              <a:ext cx="220626" cy="216875"/>
            </a:xfrm>
            <a:prstGeom prst="rect">
              <a:avLst/>
            </a:prstGeom>
          </p:spPr>
        </p:pic>
        <p:pic>
          <p:nvPicPr>
            <p:cNvPr id="10" name="图片 9"/>
            <p:cNvPicPr/>
            <p:nvPr/>
          </p:nvPicPr>
          <p:blipFill>
            <a:blip r:embed="rId2" cstate="print">
              <a:extLst>
                <a:ext uri="{28A0092B-C50C-407E-A947-70E740481C1C}">
                  <a14:useLocalDpi xmlns:a14="http://schemas.microsoft.com/office/drawing/2010/main" val="0"/>
                </a:ext>
              </a:extLst>
            </a:blip>
            <a:stretch>
              <a:fillRect/>
            </a:stretch>
          </p:blipFill>
          <p:spPr>
            <a:xfrm>
              <a:off x="414898" y="377923"/>
              <a:ext cx="220345" cy="216535"/>
            </a:xfrm>
            <a:prstGeom prst="rect">
              <a:avLst/>
            </a:prstGeom>
          </p:spPr>
        </p:pic>
        <p:pic>
          <p:nvPicPr>
            <p:cNvPr id="11" name="图片 10"/>
            <p:cNvPicPr/>
            <p:nvPr/>
          </p:nvPicPr>
          <p:blipFill>
            <a:blip r:embed="rId2" cstate="print">
              <a:extLst>
                <a:ext uri="{28A0092B-C50C-407E-A947-70E740481C1C}">
                  <a14:useLocalDpi xmlns:a14="http://schemas.microsoft.com/office/drawing/2010/main" val="0"/>
                </a:ext>
              </a:extLst>
            </a:blip>
            <a:stretch>
              <a:fillRect/>
            </a:stretch>
          </p:blipFill>
          <p:spPr>
            <a:xfrm>
              <a:off x="1234199" y="377923"/>
              <a:ext cx="220345" cy="216535"/>
            </a:xfrm>
            <a:prstGeom prst="rect">
              <a:avLst/>
            </a:prstGeom>
          </p:spPr>
        </p:pic>
        <p:sp>
          <p:nvSpPr>
            <p:cNvPr id="12" name="文本框 87"/>
            <p:cNvSpPr txBox="1"/>
            <p:nvPr/>
          </p:nvSpPr>
          <p:spPr>
            <a:xfrm>
              <a:off x="557913" y="526953"/>
              <a:ext cx="875665" cy="244475"/>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just"/>
              <a:r>
                <a:rPr lang="zh-CN" kern="100" dirty="0">
                  <a:solidFill>
                    <a:srgbClr val="C00000"/>
                  </a:solidFill>
                  <a:effectLst/>
                  <a:latin typeface="+mn-ea"/>
                  <a:ea typeface="+mn-ea"/>
                  <a:cs typeface="Times New Roman" panose="02020603050405020304" pitchFamily="18" charset="0"/>
                </a:rPr>
                <a:t>核心开发人员</a:t>
              </a:r>
            </a:p>
          </p:txBody>
        </p:sp>
        <p:sp>
          <p:nvSpPr>
            <p:cNvPr id="13" name="文本框 87"/>
            <p:cNvSpPr txBox="1"/>
            <p:nvPr/>
          </p:nvSpPr>
          <p:spPr>
            <a:xfrm>
              <a:off x="608134" y="2023110"/>
              <a:ext cx="875665" cy="244475"/>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ctr"/>
              <a:r>
                <a:rPr lang="zh-CN" kern="100" dirty="0">
                  <a:solidFill>
                    <a:srgbClr val="C00000"/>
                  </a:solidFill>
                  <a:effectLst/>
                  <a:latin typeface="+mn-ea"/>
                  <a:ea typeface="+mn-ea"/>
                  <a:cs typeface="Times New Roman" panose="02020603050405020304" pitchFamily="18" charset="0"/>
                </a:rPr>
                <a:t>外围开发人员</a:t>
              </a:r>
            </a:p>
          </p:txBody>
        </p:sp>
        <p:pic>
          <p:nvPicPr>
            <p:cNvPr id="14" name="图片 13"/>
            <p:cNvPicPr/>
            <p:nvPr/>
          </p:nvPicPr>
          <p:blipFill>
            <a:blip r:embed="rId3"/>
            <a:stretch>
              <a:fillRect/>
            </a:stretch>
          </p:blipFill>
          <p:spPr>
            <a:xfrm>
              <a:off x="504288" y="1462799"/>
              <a:ext cx="210185" cy="203835"/>
            </a:xfrm>
            <a:prstGeom prst="rect">
              <a:avLst/>
            </a:prstGeom>
          </p:spPr>
        </p:pic>
        <p:pic>
          <p:nvPicPr>
            <p:cNvPr id="15" name="图片 14"/>
            <p:cNvPicPr/>
            <p:nvPr/>
          </p:nvPicPr>
          <p:blipFill>
            <a:blip r:embed="rId3"/>
            <a:stretch>
              <a:fillRect/>
            </a:stretch>
          </p:blipFill>
          <p:spPr>
            <a:xfrm>
              <a:off x="294103" y="1686024"/>
              <a:ext cx="210185" cy="203835"/>
            </a:xfrm>
            <a:prstGeom prst="rect">
              <a:avLst/>
            </a:prstGeom>
          </p:spPr>
        </p:pic>
        <p:pic>
          <p:nvPicPr>
            <p:cNvPr id="16" name="图片 15"/>
            <p:cNvPicPr/>
            <p:nvPr/>
          </p:nvPicPr>
          <p:blipFill>
            <a:blip r:embed="rId3"/>
            <a:stretch>
              <a:fillRect/>
            </a:stretch>
          </p:blipFill>
          <p:spPr>
            <a:xfrm>
              <a:off x="648774" y="1797149"/>
              <a:ext cx="210185" cy="203835"/>
            </a:xfrm>
            <a:prstGeom prst="rect">
              <a:avLst/>
            </a:prstGeom>
          </p:spPr>
        </p:pic>
        <p:pic>
          <p:nvPicPr>
            <p:cNvPr id="17" name="图片 16"/>
            <p:cNvPicPr/>
            <p:nvPr/>
          </p:nvPicPr>
          <p:blipFill>
            <a:blip r:embed="rId3"/>
            <a:stretch>
              <a:fillRect/>
            </a:stretch>
          </p:blipFill>
          <p:spPr>
            <a:xfrm>
              <a:off x="1040085" y="1818739"/>
              <a:ext cx="210185" cy="203835"/>
            </a:xfrm>
            <a:prstGeom prst="rect">
              <a:avLst/>
            </a:prstGeom>
          </p:spPr>
        </p:pic>
        <p:pic>
          <p:nvPicPr>
            <p:cNvPr id="18" name="图片 17"/>
            <p:cNvPicPr/>
            <p:nvPr/>
          </p:nvPicPr>
          <p:blipFill>
            <a:blip r:embed="rId3"/>
            <a:stretch>
              <a:fillRect/>
            </a:stretch>
          </p:blipFill>
          <p:spPr>
            <a:xfrm>
              <a:off x="884850" y="1365349"/>
              <a:ext cx="210185" cy="203835"/>
            </a:xfrm>
            <a:prstGeom prst="rect">
              <a:avLst/>
            </a:prstGeom>
          </p:spPr>
        </p:pic>
        <p:pic>
          <p:nvPicPr>
            <p:cNvPr id="19" name="图片 18"/>
            <p:cNvPicPr/>
            <p:nvPr/>
          </p:nvPicPr>
          <p:blipFill>
            <a:blip r:embed="rId3"/>
            <a:stretch>
              <a:fillRect/>
            </a:stretch>
          </p:blipFill>
          <p:spPr>
            <a:xfrm>
              <a:off x="1273614" y="1419324"/>
              <a:ext cx="210185" cy="203835"/>
            </a:xfrm>
            <a:prstGeom prst="rect">
              <a:avLst/>
            </a:prstGeom>
          </p:spPr>
        </p:pic>
        <p:pic>
          <p:nvPicPr>
            <p:cNvPr id="20" name="图片 19"/>
            <p:cNvPicPr/>
            <p:nvPr/>
          </p:nvPicPr>
          <p:blipFill>
            <a:blip r:embed="rId3"/>
            <a:stretch>
              <a:fillRect/>
            </a:stretch>
          </p:blipFill>
          <p:spPr>
            <a:xfrm>
              <a:off x="1344372" y="1756759"/>
              <a:ext cx="210185" cy="203835"/>
            </a:xfrm>
            <a:prstGeom prst="rect">
              <a:avLst/>
            </a:prstGeom>
          </p:spPr>
        </p:pic>
        <p:pic>
          <p:nvPicPr>
            <p:cNvPr id="21" name="图片 20"/>
            <p:cNvPicPr/>
            <p:nvPr/>
          </p:nvPicPr>
          <p:blipFill>
            <a:blip r:embed="rId3"/>
            <a:stretch>
              <a:fillRect/>
            </a:stretch>
          </p:blipFill>
          <p:spPr>
            <a:xfrm>
              <a:off x="1562199" y="1550089"/>
              <a:ext cx="210185" cy="203835"/>
            </a:xfrm>
            <a:prstGeom prst="rect">
              <a:avLst/>
            </a:prstGeom>
          </p:spPr>
        </p:pic>
        <p:sp>
          <p:nvSpPr>
            <p:cNvPr id="22" name="箭头: 上下 21"/>
            <p:cNvSpPr/>
            <p:nvPr/>
          </p:nvSpPr>
          <p:spPr>
            <a:xfrm>
              <a:off x="800649" y="818905"/>
              <a:ext cx="290576" cy="465213"/>
            </a:xfrm>
            <a:prstGeom prst="upDownArrow">
              <a:avLst/>
            </a:prstGeom>
            <a:ln w="254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23" name="文本框 87"/>
            <p:cNvSpPr txBox="1"/>
            <p:nvPr/>
          </p:nvSpPr>
          <p:spPr>
            <a:xfrm>
              <a:off x="53019" y="914214"/>
              <a:ext cx="761365" cy="308950"/>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just"/>
              <a:r>
                <a:rPr lang="zh-CN" kern="100" dirty="0">
                  <a:solidFill>
                    <a:schemeClr val="tx1"/>
                  </a:solidFill>
                  <a:effectLst/>
                  <a:latin typeface="+mn-ea"/>
                  <a:ea typeface="+mn-ea"/>
                  <a:cs typeface="Times New Roman" panose="02020603050405020304" pitchFamily="18" charset="0"/>
                </a:rPr>
                <a:t>大众化协同</a:t>
              </a:r>
            </a:p>
          </p:txBody>
        </p:sp>
        <p:sp>
          <p:nvSpPr>
            <p:cNvPr id="24" name="文本框 87"/>
            <p:cNvSpPr txBox="1"/>
            <p:nvPr/>
          </p:nvSpPr>
          <p:spPr>
            <a:xfrm>
              <a:off x="1144194" y="907425"/>
              <a:ext cx="761365" cy="318376"/>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just"/>
              <a:r>
                <a:rPr lang="zh-CN" kern="100" dirty="0">
                  <a:solidFill>
                    <a:schemeClr val="tx1"/>
                  </a:solidFill>
                  <a:effectLst/>
                  <a:latin typeface="+mn-ea"/>
                  <a:ea typeface="+mn-ea"/>
                  <a:cs typeface="Times New Roman" panose="02020603050405020304" pitchFamily="18" charset="0"/>
                </a:rPr>
                <a:t>持续性评估</a:t>
              </a:r>
            </a:p>
          </p:txBody>
        </p:sp>
        <p:sp>
          <p:nvSpPr>
            <p:cNvPr id="25" name="文本框 87"/>
            <p:cNvSpPr txBox="1"/>
            <p:nvPr/>
          </p:nvSpPr>
          <p:spPr>
            <a:xfrm>
              <a:off x="3030761" y="1049643"/>
              <a:ext cx="647065" cy="244475"/>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just"/>
              <a:r>
                <a:rPr lang="zh-CN" kern="100" dirty="0">
                  <a:solidFill>
                    <a:schemeClr val="bg1"/>
                  </a:solidFill>
                  <a:effectLst/>
                  <a:latin typeface="+mn-ea"/>
                  <a:ea typeface="+mn-ea"/>
                  <a:cs typeface="Times New Roman" panose="02020603050405020304" pitchFamily="18" charset="0"/>
                </a:rPr>
                <a:t>软件仓库</a:t>
              </a:r>
            </a:p>
          </p:txBody>
        </p:sp>
        <p:cxnSp>
          <p:nvCxnSpPr>
            <p:cNvPr id="26" name="直接箭头连接符 25"/>
            <p:cNvCxnSpPr>
              <a:stCxn id="9" idx="1"/>
              <a:endCxn id="10" idx="0"/>
            </p:cNvCxnSpPr>
            <p:nvPr/>
          </p:nvCxnSpPr>
          <p:spPr>
            <a:xfrm flipH="1">
              <a:off x="525071" y="203787"/>
              <a:ext cx="322963" cy="174136"/>
            </a:xfrm>
            <a:prstGeom prst="straightConnector1">
              <a:avLst/>
            </a:prstGeom>
            <a:ln>
              <a:solidFill>
                <a:schemeClr val="tx1"/>
              </a:solidFill>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9" idx="3"/>
              <a:endCxn id="11" idx="0"/>
            </p:cNvCxnSpPr>
            <p:nvPr/>
          </p:nvCxnSpPr>
          <p:spPr>
            <a:xfrm>
              <a:off x="1068660" y="203787"/>
              <a:ext cx="275712" cy="174136"/>
            </a:xfrm>
            <a:prstGeom prst="straightConnector1">
              <a:avLst/>
            </a:prstGeom>
            <a:ln>
              <a:solidFill>
                <a:schemeClr val="tx1"/>
              </a:solidFill>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0" idx="3"/>
              <a:endCxn id="11" idx="1"/>
            </p:cNvCxnSpPr>
            <p:nvPr/>
          </p:nvCxnSpPr>
          <p:spPr>
            <a:xfrm>
              <a:off x="635243" y="486191"/>
              <a:ext cx="598956" cy="0"/>
            </a:xfrm>
            <a:prstGeom prst="straightConnector1">
              <a:avLst/>
            </a:prstGeom>
            <a:ln>
              <a:solidFill>
                <a:schemeClr val="tx1"/>
              </a:solidFill>
              <a:prstDash val="sysDash"/>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1936749" y="1419049"/>
              <a:ext cx="882651" cy="337370"/>
            </a:xfrm>
            <a:prstGeom prst="straightConnector1">
              <a:avLst/>
            </a:prstGeom>
            <a:ln w="5080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1844774" y="428625"/>
              <a:ext cx="949325" cy="407312"/>
            </a:xfrm>
            <a:prstGeom prst="straightConnector1">
              <a:avLst/>
            </a:prstGeom>
            <a:ln w="5080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31" name="文本框 87"/>
            <p:cNvSpPr txBox="1"/>
            <p:nvPr/>
          </p:nvSpPr>
          <p:spPr>
            <a:xfrm>
              <a:off x="2177034" y="869823"/>
              <a:ext cx="647065" cy="629920"/>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just">
                <a:lnSpc>
                  <a:spcPts val="3000"/>
                </a:lnSpc>
              </a:pPr>
              <a:r>
                <a:rPr lang="zh-CN" kern="100" dirty="0">
                  <a:solidFill>
                    <a:srgbClr val="C00000"/>
                  </a:solidFill>
                  <a:effectLst/>
                  <a:latin typeface="+mn-ea"/>
                  <a:ea typeface="+mn-ea"/>
                  <a:cs typeface="Times New Roman" panose="02020603050405020304" pitchFamily="18" charset="0"/>
                </a:rPr>
                <a:t>需求创意</a:t>
              </a:r>
            </a:p>
            <a:p>
              <a:pPr algn="just">
                <a:lnSpc>
                  <a:spcPts val="3000"/>
                </a:lnSpc>
              </a:pPr>
              <a:r>
                <a:rPr lang="zh-CN" kern="100" dirty="0">
                  <a:solidFill>
                    <a:srgbClr val="C00000"/>
                  </a:solidFill>
                  <a:effectLst/>
                  <a:latin typeface="+mn-ea"/>
                  <a:ea typeface="+mn-ea"/>
                  <a:cs typeface="Times New Roman" panose="02020603050405020304" pitchFamily="18" charset="0"/>
                </a:rPr>
                <a:t>软件缺陷</a:t>
              </a:r>
            </a:p>
            <a:p>
              <a:pPr algn="just">
                <a:lnSpc>
                  <a:spcPts val="3000"/>
                </a:lnSpc>
              </a:pPr>
              <a:r>
                <a:rPr lang="zh-CN" kern="100" dirty="0">
                  <a:solidFill>
                    <a:srgbClr val="C00000"/>
                  </a:solidFill>
                  <a:effectLst/>
                  <a:latin typeface="+mn-ea"/>
                  <a:ea typeface="+mn-ea"/>
                  <a:cs typeface="Times New Roman" panose="02020603050405020304" pitchFamily="18" charset="0"/>
                </a:rPr>
                <a:t>程序代码</a:t>
              </a:r>
            </a:p>
            <a:p>
              <a:pPr algn="just">
                <a:lnSpc>
                  <a:spcPts val="3000"/>
                </a:lnSpc>
              </a:pPr>
              <a:r>
                <a:rPr lang="en-US" kern="100" dirty="0">
                  <a:solidFill>
                    <a:srgbClr val="C00000"/>
                  </a:solidFill>
                  <a:effectLst/>
                  <a:latin typeface="+mn-ea"/>
                  <a:ea typeface="+mn-ea"/>
                  <a:cs typeface="Times New Roman" panose="02020603050405020304" pitchFamily="18" charset="0"/>
                </a:rPr>
                <a:t> </a:t>
              </a:r>
              <a:endParaRPr lang="zh-CN" kern="100" dirty="0">
                <a:solidFill>
                  <a:srgbClr val="C00000"/>
                </a:solidFill>
                <a:effectLst/>
                <a:latin typeface="+mn-ea"/>
                <a:ea typeface="+mn-ea"/>
                <a:cs typeface="Times New Roman" panose="02020603050405020304" pitchFamily="18" charset="0"/>
              </a:endParaRPr>
            </a:p>
          </p:txBody>
        </p:sp>
        <p:pic>
          <p:nvPicPr>
            <p:cNvPr id="32" name="图片 31"/>
            <p:cNvPicPr/>
            <p:nvPr/>
          </p:nvPicPr>
          <p:blipFill>
            <a:blip r:embed="rId4" cstate="print">
              <a:extLst>
                <a:ext uri="{28A0092B-C50C-407E-A947-70E740481C1C}">
                  <a14:useLocalDpi xmlns:a14="http://schemas.microsoft.com/office/drawing/2010/main" val="0"/>
                </a:ext>
              </a:extLst>
            </a:blip>
            <a:stretch>
              <a:fillRect/>
            </a:stretch>
          </p:blipFill>
          <p:spPr>
            <a:xfrm>
              <a:off x="1898409" y="1060549"/>
              <a:ext cx="247015" cy="241300"/>
            </a:xfrm>
            <a:prstGeom prst="rect">
              <a:avLst/>
            </a:prstGeom>
          </p:spPr>
        </p:pic>
        <p:sp>
          <p:nvSpPr>
            <p:cNvPr id="33" name="文本框 87"/>
            <p:cNvSpPr txBox="1"/>
            <p:nvPr/>
          </p:nvSpPr>
          <p:spPr>
            <a:xfrm>
              <a:off x="2170160" y="349983"/>
              <a:ext cx="761365" cy="244475"/>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just"/>
              <a:r>
                <a:rPr lang="zh-CN" kern="100" dirty="0">
                  <a:solidFill>
                    <a:schemeClr val="tx1"/>
                  </a:solidFill>
                  <a:effectLst/>
                  <a:latin typeface="+mn-ea"/>
                  <a:ea typeface="+mn-ea"/>
                  <a:cs typeface="Times New Roman" panose="02020603050405020304" pitchFamily="18" charset="0"/>
                </a:rPr>
                <a:t>贡献和获取</a:t>
              </a:r>
            </a:p>
          </p:txBody>
        </p:sp>
        <p:sp>
          <p:nvSpPr>
            <p:cNvPr id="34" name="文本框 87"/>
            <p:cNvSpPr txBox="1"/>
            <p:nvPr/>
          </p:nvSpPr>
          <p:spPr>
            <a:xfrm>
              <a:off x="2223367" y="1654342"/>
              <a:ext cx="761365" cy="244475"/>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just"/>
              <a:r>
                <a:rPr lang="zh-CN" kern="100" dirty="0">
                  <a:solidFill>
                    <a:schemeClr val="tx1"/>
                  </a:solidFill>
                  <a:effectLst/>
                  <a:latin typeface="+mn-ea"/>
                  <a:ea typeface="+mn-ea"/>
                  <a:cs typeface="Times New Roman" panose="02020603050405020304" pitchFamily="18" charset="0"/>
                </a:rPr>
                <a:t>贡献和获取</a:t>
              </a:r>
            </a:p>
          </p:txBody>
        </p:sp>
      </p:gr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50590" y="8620"/>
            <a:ext cx="10909212" cy="707886"/>
          </a:xfrm>
        </p:spPr>
        <p:txBody>
          <a:bodyPr/>
          <a:lstStyle/>
          <a:p>
            <a:r>
              <a:rPr lang="zh-CN" altLang="en-US" dirty="0"/>
              <a:t>内容</a:t>
            </a:r>
          </a:p>
        </p:txBody>
      </p:sp>
      <p:sp>
        <p:nvSpPr>
          <p:cNvPr id="2" name="内容占位符 1"/>
          <p:cNvSpPr>
            <a:spLocks noGrp="1"/>
          </p:cNvSpPr>
          <p:nvPr>
            <p:ph idx="1"/>
          </p:nvPr>
        </p:nvSpPr>
        <p:spPr>
          <a:xfrm>
            <a:off x="539750" y="1125538"/>
            <a:ext cx="10920052" cy="5040312"/>
          </a:xfrm>
        </p:spPr>
        <p:txBody>
          <a:bodyPr/>
          <a:lstStyle/>
          <a:p>
            <a:pPr marL="514350" indent="-514350">
              <a:buFont typeface="+mj-lt"/>
              <a:buAutoNum type="arabicPeriod"/>
            </a:pPr>
            <a:r>
              <a:rPr lang="zh-CN" altLang="en-US" dirty="0">
                <a:solidFill>
                  <a:srgbClr val="C00000"/>
                </a:solidFill>
              </a:rPr>
              <a:t>何为开源软件</a:t>
            </a:r>
            <a:endParaRPr lang="en-US" altLang="zh-CN" dirty="0">
              <a:solidFill>
                <a:srgbClr val="C00000"/>
              </a:solidFill>
            </a:endParaRPr>
          </a:p>
          <a:p>
            <a:pPr lvl="1"/>
            <a:r>
              <a:rPr lang="zh-CN" altLang="en-US" dirty="0"/>
              <a:t>特点和开发要求</a:t>
            </a:r>
            <a:endParaRPr lang="en-US" altLang="zh-CN" dirty="0"/>
          </a:p>
          <a:p>
            <a:pPr lvl="1"/>
            <a:endParaRPr lang="en-US" altLang="zh-CN" dirty="0"/>
          </a:p>
          <a:p>
            <a:pPr marL="514350" indent="-514350">
              <a:buFont typeface="+mj-lt"/>
              <a:buAutoNum type="arabicPeriod"/>
            </a:pPr>
            <a:r>
              <a:rPr lang="zh-CN" altLang="en-US" dirty="0">
                <a:solidFill>
                  <a:srgbClr val="C00000"/>
                </a:solidFill>
              </a:rPr>
              <a:t>何为群体化软件开发方法</a:t>
            </a:r>
            <a:endParaRPr lang="en-US" altLang="zh-CN" dirty="0">
              <a:solidFill>
                <a:srgbClr val="C00000"/>
              </a:solidFill>
            </a:endParaRPr>
          </a:p>
          <a:p>
            <a:pPr lvl="1"/>
            <a:r>
              <a:rPr lang="zh-CN" altLang="en-US" dirty="0"/>
              <a:t>基本理念和思想</a:t>
            </a:r>
            <a:endParaRPr lang="en-US" altLang="zh-CN" dirty="0"/>
          </a:p>
          <a:p>
            <a:pPr lvl="1"/>
            <a:endParaRPr lang="en-US" altLang="zh-CN" dirty="0"/>
          </a:p>
          <a:p>
            <a:pPr marL="514350" indent="-514350">
              <a:buFont typeface="+mj-lt"/>
              <a:buAutoNum type="arabicPeriod"/>
            </a:pPr>
            <a:r>
              <a:rPr lang="zh-CN" altLang="en-US" dirty="0">
                <a:solidFill>
                  <a:srgbClr val="C00000"/>
                </a:solidFill>
              </a:rPr>
              <a:t>如何实现群体化软件开发</a:t>
            </a:r>
            <a:endParaRPr lang="en-US" altLang="zh-CN" dirty="0">
              <a:solidFill>
                <a:srgbClr val="C00000"/>
              </a:solidFill>
            </a:endParaRPr>
          </a:p>
          <a:p>
            <a:pPr lvl="1"/>
            <a:r>
              <a:rPr lang="zh-CN" altLang="en-US" dirty="0"/>
              <a:t>关键软件工程技术</a:t>
            </a:r>
            <a:endParaRPr lang="en-US" altLang="zh-CN" dirty="0"/>
          </a:p>
        </p:txBody>
      </p:sp>
      <p:pic>
        <p:nvPicPr>
          <p:cNvPr id="7" name="Picture 2" descr="C:\Program Files\Microsoft Office\MEDIA\CAGCAT10\j0233018.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67514" y="2060848"/>
            <a:ext cx="2088232" cy="21213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zh-CN" dirty="0"/>
              <a:t>核心开发人员</a:t>
            </a:r>
            <a:endParaRPr lang="en-US" altLang="zh-CN" dirty="0"/>
          </a:p>
        </p:txBody>
      </p:sp>
      <p:sp>
        <p:nvSpPr>
          <p:cNvPr id="3" name="内容占位符 2"/>
          <p:cNvSpPr>
            <a:spLocks noGrp="1"/>
          </p:cNvSpPr>
          <p:nvPr>
            <p:ph idx="1"/>
          </p:nvPr>
        </p:nvSpPr>
        <p:spPr>
          <a:xfrm>
            <a:off x="539750" y="1125538"/>
            <a:ext cx="10920052" cy="5040312"/>
          </a:xfrm>
        </p:spPr>
        <p:txBody>
          <a:bodyPr/>
          <a:lstStyle/>
          <a:p>
            <a:r>
              <a:rPr lang="zh-CN" altLang="en-US" dirty="0"/>
              <a:t>开源</a:t>
            </a:r>
            <a:r>
              <a:rPr lang="zh-CN" altLang="zh-CN" dirty="0"/>
              <a:t>软件项目的</a:t>
            </a:r>
            <a:r>
              <a:rPr lang="zh-CN" altLang="zh-CN" b="1" dirty="0">
                <a:solidFill>
                  <a:srgbClr val="C00000"/>
                </a:solidFill>
              </a:rPr>
              <a:t>主要贡献者</a:t>
            </a:r>
            <a:r>
              <a:rPr lang="zh-CN" altLang="en-US" b="1" dirty="0">
                <a:solidFill>
                  <a:srgbClr val="C00000"/>
                </a:solidFill>
              </a:rPr>
              <a:t>，</a:t>
            </a:r>
            <a:r>
              <a:rPr lang="zh-CN" altLang="en-US" dirty="0"/>
              <a:t>主要职责</a:t>
            </a:r>
            <a:endParaRPr lang="en-US" altLang="zh-CN" dirty="0"/>
          </a:p>
          <a:p>
            <a:pPr lvl="1"/>
            <a:r>
              <a:rPr lang="zh-CN" altLang="en-US" dirty="0"/>
              <a:t>开源软件的</a:t>
            </a:r>
            <a:r>
              <a:rPr lang="zh-CN" altLang="en-US" b="1" dirty="0">
                <a:solidFill>
                  <a:srgbClr val="C00000"/>
                </a:solidFill>
              </a:rPr>
              <a:t>核心贡献</a:t>
            </a:r>
            <a:r>
              <a:rPr lang="zh-CN" altLang="en-US" dirty="0"/>
              <a:t>人员（如提供了最初的开源代码）</a:t>
            </a:r>
            <a:endParaRPr lang="en-US" altLang="zh-CN" dirty="0"/>
          </a:p>
          <a:p>
            <a:pPr lvl="1"/>
            <a:r>
              <a:rPr lang="zh-CN" altLang="zh-CN" b="1" dirty="0">
                <a:solidFill>
                  <a:srgbClr val="C00000"/>
                </a:solidFill>
              </a:rPr>
              <a:t>分析和评估</a:t>
            </a:r>
            <a:r>
              <a:rPr lang="zh-CN" altLang="zh-CN" dirty="0"/>
              <a:t>外围开放大众所发现的软件缺陷和提出的软件需求，将其转化为生产性的软件开发计划</a:t>
            </a:r>
            <a:endParaRPr lang="en-US" altLang="zh-CN" dirty="0"/>
          </a:p>
          <a:p>
            <a:pPr lvl="1"/>
            <a:r>
              <a:rPr lang="zh-CN" altLang="zh-CN" b="1" dirty="0">
                <a:solidFill>
                  <a:srgbClr val="C00000"/>
                </a:solidFill>
              </a:rPr>
              <a:t>评审和分析</a:t>
            </a:r>
            <a:r>
              <a:rPr lang="zh-CN" altLang="zh-CN" dirty="0"/>
              <a:t>开放大众所提交的程序代码，并将通过评审的代码融入到软件仓库之中</a:t>
            </a:r>
            <a:endParaRPr lang="en-US" altLang="zh-CN" dirty="0"/>
          </a:p>
          <a:p>
            <a:r>
              <a:rPr lang="zh-CN" altLang="en-US" dirty="0"/>
              <a:t>人数不多</a:t>
            </a:r>
            <a:endParaRPr lang="en-US" altLang="zh-CN" dirty="0"/>
          </a:p>
          <a:p>
            <a:pPr lvl="1"/>
            <a:r>
              <a:rPr lang="zh-CN" altLang="en-US" dirty="0"/>
              <a:t>开源鸿蒙有</a:t>
            </a:r>
            <a:r>
              <a:rPr lang="en-US" altLang="zh-CN" dirty="0"/>
              <a:t>129</a:t>
            </a:r>
            <a:r>
              <a:rPr lang="zh-CN" altLang="en-US" dirty="0"/>
              <a:t>人</a:t>
            </a:r>
            <a:endParaRPr lang="en-US" altLang="zh-CN" dirty="0"/>
          </a:p>
        </p:txBody>
      </p:sp>
      <p:pic>
        <p:nvPicPr>
          <p:cNvPr id="4" name="图片 3"/>
          <p:cNvPicPr>
            <a:picLocks noChangeAspect="1"/>
          </p:cNvPicPr>
          <p:nvPr/>
        </p:nvPicPr>
        <p:blipFill>
          <a:blip r:embed="rId2"/>
          <a:stretch>
            <a:fillRect/>
          </a:stretch>
        </p:blipFill>
        <p:spPr>
          <a:xfrm>
            <a:off x="5159102" y="3871872"/>
            <a:ext cx="6423780" cy="2703010"/>
          </a:xfrm>
          <a:prstGeom prst="rect">
            <a:avLst/>
          </a:prstGeom>
          <a:noFill/>
          <a:ln>
            <a:solidFill>
              <a:schemeClr val="tx1"/>
            </a:solidFill>
            <a:prstDash val="sysDash"/>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zh-CN" dirty="0"/>
              <a:t>外围开发人员</a:t>
            </a:r>
            <a:endParaRPr lang="en-US" altLang="zh-CN" dirty="0"/>
          </a:p>
        </p:txBody>
      </p:sp>
      <p:sp>
        <p:nvSpPr>
          <p:cNvPr id="3" name="内容占位符 2"/>
          <p:cNvSpPr>
            <a:spLocks noGrp="1"/>
          </p:cNvSpPr>
          <p:nvPr>
            <p:ph idx="1"/>
          </p:nvPr>
        </p:nvSpPr>
        <p:spPr>
          <a:xfrm>
            <a:off x="539750" y="1125538"/>
            <a:ext cx="10920052" cy="5040312"/>
          </a:xfrm>
        </p:spPr>
        <p:txBody>
          <a:bodyPr/>
          <a:lstStyle/>
          <a:p>
            <a:r>
              <a:rPr lang="zh-CN" altLang="en-US" dirty="0"/>
              <a:t>开源软件项目的</a:t>
            </a:r>
            <a:r>
              <a:rPr lang="zh-CN" altLang="en-US" dirty="0">
                <a:solidFill>
                  <a:srgbClr val="C00000"/>
                </a:solidFill>
              </a:rPr>
              <a:t>外围贡献者</a:t>
            </a:r>
            <a:r>
              <a:rPr lang="zh-CN" altLang="en-US" dirty="0"/>
              <a:t>，主要职责</a:t>
            </a:r>
            <a:endParaRPr lang="en-US" altLang="zh-CN" dirty="0"/>
          </a:p>
          <a:p>
            <a:pPr lvl="1"/>
            <a:r>
              <a:rPr lang="zh-CN" altLang="zh-CN" dirty="0"/>
              <a:t>借助于互联网平台获得软件项目信息，结合个人的兴趣爱好、经验和技能，自发地为软件项目</a:t>
            </a:r>
            <a:r>
              <a:rPr lang="zh-CN" altLang="zh-CN" b="1" dirty="0">
                <a:solidFill>
                  <a:srgbClr val="C00000"/>
                </a:solidFill>
              </a:rPr>
              <a:t>贡献自己的力量</a:t>
            </a:r>
            <a:endParaRPr lang="en-US" altLang="zh-CN" b="1" dirty="0">
              <a:solidFill>
                <a:srgbClr val="C00000"/>
              </a:solidFill>
            </a:endParaRPr>
          </a:p>
          <a:p>
            <a:pPr lvl="1"/>
            <a:r>
              <a:rPr lang="zh-CN" altLang="zh-CN" dirty="0"/>
              <a:t>提出需求建议、汇报代码缺陷、提交程序代码</a:t>
            </a:r>
            <a:r>
              <a:rPr lang="zh-CN" altLang="en-US" dirty="0"/>
              <a:t>、评审代码质量</a:t>
            </a:r>
            <a:r>
              <a:rPr lang="zh-CN" altLang="zh-CN" dirty="0"/>
              <a:t>等</a:t>
            </a:r>
            <a:endParaRPr lang="en-US" altLang="zh-CN" dirty="0"/>
          </a:p>
          <a:p>
            <a:r>
              <a:rPr lang="zh-CN" altLang="zh-CN" dirty="0"/>
              <a:t>这类人群的数量会非常大</a:t>
            </a:r>
            <a:r>
              <a:rPr lang="zh-CN" altLang="en-US" dirty="0"/>
              <a:t>，成百上千，甚至有几万人</a:t>
            </a:r>
            <a:endParaRPr lang="en-US" altLang="zh-CN" dirty="0"/>
          </a:p>
          <a:p>
            <a:pPr lvl="1"/>
            <a:r>
              <a:rPr lang="zh-CN" altLang="en-US" dirty="0"/>
              <a:t>开源鸿蒙有</a:t>
            </a:r>
            <a:r>
              <a:rPr lang="en-US" altLang="zh-CN" dirty="0"/>
              <a:t>3</a:t>
            </a:r>
            <a:r>
              <a:rPr lang="zh-CN" altLang="en-US" dirty="0"/>
              <a:t>万多人</a:t>
            </a:r>
            <a:endParaRPr lang="en-US" altLang="zh-CN" dirty="0"/>
          </a:p>
          <a:p>
            <a:pPr lvl="1"/>
            <a:endParaRPr lang="zh-CN" altLang="en-US" dirty="0"/>
          </a:p>
        </p:txBody>
      </p:sp>
      <p:pic>
        <p:nvPicPr>
          <p:cNvPr id="4" name="图片 3"/>
          <p:cNvPicPr>
            <a:picLocks noChangeAspect="1"/>
          </p:cNvPicPr>
          <p:nvPr/>
        </p:nvPicPr>
        <p:blipFill>
          <a:blip r:embed="rId2"/>
          <a:stretch>
            <a:fillRect/>
          </a:stretch>
        </p:blipFill>
        <p:spPr>
          <a:xfrm>
            <a:off x="5159102" y="3871872"/>
            <a:ext cx="6423780" cy="2703010"/>
          </a:xfrm>
          <a:prstGeom prst="rect">
            <a:avLst/>
          </a:prstGeom>
          <a:noFill/>
          <a:ln>
            <a:solidFill>
              <a:schemeClr val="tx1"/>
            </a:solidFill>
            <a:prstDash val="sysDash"/>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依托开源社区来组织不同人员</a:t>
            </a:r>
          </a:p>
        </p:txBody>
      </p:sp>
      <p:sp>
        <p:nvSpPr>
          <p:cNvPr id="3" name="内容占位符 2"/>
          <p:cNvSpPr>
            <a:spLocks noGrp="1"/>
          </p:cNvSpPr>
          <p:nvPr>
            <p:ph idx="1"/>
          </p:nvPr>
        </p:nvSpPr>
        <p:spPr/>
        <p:txBody>
          <a:bodyPr/>
          <a:lstStyle/>
          <a:p>
            <a:r>
              <a:rPr lang="zh-CN" altLang="en-US" dirty="0">
                <a:solidFill>
                  <a:srgbClr val="C00000"/>
                </a:solidFill>
              </a:rPr>
              <a:t>开源软件社区</a:t>
            </a:r>
            <a:r>
              <a:rPr lang="zh-CN" altLang="en-US" dirty="0"/>
              <a:t>将</a:t>
            </a:r>
            <a:r>
              <a:rPr lang="zh-CN" altLang="zh-CN" sz="3200" dirty="0"/>
              <a:t>核心</a:t>
            </a:r>
            <a:r>
              <a:rPr lang="zh-CN" altLang="en-US" sz="3200" dirty="0"/>
              <a:t>开发</a:t>
            </a:r>
            <a:r>
              <a:rPr lang="zh-CN" altLang="zh-CN" sz="3200" dirty="0"/>
              <a:t>人员与外围</a:t>
            </a:r>
            <a:r>
              <a:rPr lang="zh-CN" altLang="en-US" sz="3200" dirty="0"/>
              <a:t>开发</a:t>
            </a:r>
            <a:r>
              <a:rPr lang="zh-CN" altLang="zh-CN" sz="3200" dirty="0"/>
              <a:t>人员有机地结合在一起</a:t>
            </a:r>
            <a:r>
              <a:rPr lang="zh-CN" altLang="en-US" sz="3200" dirty="0"/>
              <a:t>，依托软件仓库进行分布式协同开发</a:t>
            </a:r>
            <a:endParaRPr lang="en-US" altLang="zh-CN" sz="3200" dirty="0"/>
          </a:p>
          <a:p>
            <a:endParaRPr lang="zh-CN" altLang="en-US" dirty="0"/>
          </a:p>
        </p:txBody>
      </p:sp>
      <p:sp>
        <p:nvSpPr>
          <p:cNvPr id="4" name="椭圆 3"/>
          <p:cNvSpPr/>
          <p:nvPr/>
        </p:nvSpPr>
        <p:spPr>
          <a:xfrm>
            <a:off x="838622" y="2492896"/>
            <a:ext cx="6804756" cy="3456384"/>
          </a:xfrm>
          <a:prstGeom prst="ellipse">
            <a:avLst/>
          </a:prstGeom>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5" name="图片 4"/>
          <p:cNvPicPr/>
          <p:nvPr/>
        </p:nvPicPr>
        <p:blipFill>
          <a:blip r:embed="rId2" cstate="print">
            <a:extLst>
              <a:ext uri="{28A0092B-C50C-407E-A947-70E740481C1C}">
                <a14:useLocalDpi xmlns:a14="http://schemas.microsoft.com/office/drawing/2010/main" val="0"/>
              </a:ext>
            </a:extLst>
          </a:blip>
          <a:stretch>
            <a:fillRect/>
          </a:stretch>
        </p:blipFill>
        <p:spPr>
          <a:xfrm>
            <a:off x="3426235" y="3132179"/>
            <a:ext cx="542220" cy="431986"/>
          </a:xfrm>
          <a:prstGeom prst="rect">
            <a:avLst/>
          </a:prstGeom>
        </p:spPr>
      </p:pic>
      <p:pic>
        <p:nvPicPr>
          <p:cNvPr id="6" name="图片 5"/>
          <p:cNvPicPr/>
          <p:nvPr/>
        </p:nvPicPr>
        <p:blipFill>
          <a:blip r:embed="rId2" cstate="print">
            <a:extLst>
              <a:ext uri="{28A0092B-C50C-407E-A947-70E740481C1C}">
                <a14:useLocalDpi xmlns:a14="http://schemas.microsoft.com/office/drawing/2010/main" val="0"/>
              </a:ext>
            </a:extLst>
          </a:blip>
          <a:stretch>
            <a:fillRect/>
          </a:stretch>
        </p:blipFill>
        <p:spPr>
          <a:xfrm>
            <a:off x="4990384" y="3234501"/>
            <a:ext cx="542220" cy="431986"/>
          </a:xfrm>
          <a:prstGeom prst="rect">
            <a:avLst/>
          </a:prstGeom>
        </p:spPr>
      </p:pic>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1862086" y="3536283"/>
            <a:ext cx="542220" cy="431986"/>
          </a:xfrm>
          <a:prstGeom prst="rect">
            <a:avLst/>
          </a:prstGeom>
        </p:spPr>
      </p:pic>
      <p:pic>
        <p:nvPicPr>
          <p:cNvPr id="9" name="图片 8"/>
          <p:cNvPicPr/>
          <p:nvPr/>
        </p:nvPicPr>
        <p:blipFill>
          <a:blip r:embed="rId2" cstate="print">
            <a:extLst>
              <a:ext uri="{28A0092B-C50C-407E-A947-70E740481C1C}">
                <a14:useLocalDpi xmlns:a14="http://schemas.microsoft.com/office/drawing/2010/main" val="0"/>
              </a:ext>
            </a:extLst>
          </a:blip>
          <a:stretch>
            <a:fillRect/>
          </a:stretch>
        </p:blipFill>
        <p:spPr>
          <a:xfrm>
            <a:off x="6165054" y="3752276"/>
            <a:ext cx="542220" cy="431986"/>
          </a:xfrm>
          <a:prstGeom prst="rect">
            <a:avLst/>
          </a:prstGeom>
        </p:spPr>
      </p:pic>
      <p:cxnSp>
        <p:nvCxnSpPr>
          <p:cNvPr id="12" name="直接箭头连接符 11"/>
          <p:cNvCxnSpPr>
            <a:endCxn id="8" idx="3"/>
          </p:cNvCxnSpPr>
          <p:nvPr/>
        </p:nvCxnSpPr>
        <p:spPr>
          <a:xfrm flipH="1">
            <a:off x="2404306" y="3392996"/>
            <a:ext cx="1021929" cy="35928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278782" y="3968269"/>
            <a:ext cx="125524" cy="40957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3"/>
          </p:cNvCxnSpPr>
          <p:nvPr/>
        </p:nvCxnSpPr>
        <p:spPr>
          <a:xfrm>
            <a:off x="3968455" y="3348172"/>
            <a:ext cx="1154643" cy="4482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9" idx="1"/>
          </p:cNvCxnSpPr>
          <p:nvPr/>
        </p:nvCxnSpPr>
        <p:spPr>
          <a:xfrm flipH="1" flipV="1">
            <a:off x="5532604" y="3465004"/>
            <a:ext cx="632450" cy="50326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9" idx="1"/>
          </p:cNvCxnSpPr>
          <p:nvPr/>
        </p:nvCxnSpPr>
        <p:spPr>
          <a:xfrm flipH="1" flipV="1">
            <a:off x="2404306" y="3825044"/>
            <a:ext cx="3760748" cy="14322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圆柱体 16"/>
          <p:cNvSpPr/>
          <p:nvPr/>
        </p:nvSpPr>
        <p:spPr>
          <a:xfrm>
            <a:off x="3497767" y="4054725"/>
            <a:ext cx="1921674" cy="907073"/>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dirty="0"/>
              <a:t>软件仓库</a:t>
            </a:r>
          </a:p>
        </p:txBody>
      </p:sp>
      <p:cxnSp>
        <p:nvCxnSpPr>
          <p:cNvPr id="18" name="直接箭头连接符 17"/>
          <p:cNvCxnSpPr>
            <a:stCxn id="6" idx="2"/>
          </p:cNvCxnSpPr>
          <p:nvPr/>
        </p:nvCxnSpPr>
        <p:spPr>
          <a:xfrm flipH="1">
            <a:off x="4943078" y="3666487"/>
            <a:ext cx="318416" cy="506569"/>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5" idx="2"/>
          </p:cNvCxnSpPr>
          <p:nvPr/>
        </p:nvCxnSpPr>
        <p:spPr>
          <a:xfrm>
            <a:off x="3697345" y="3564165"/>
            <a:ext cx="543655" cy="561554"/>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4" idx="1"/>
          </p:cNvCxnSpPr>
          <p:nvPr/>
        </p:nvCxnSpPr>
        <p:spPr>
          <a:xfrm flipH="1">
            <a:off x="5419441" y="3087741"/>
            <a:ext cx="257120" cy="26043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24" name="图片 23"/>
          <p:cNvPicPr/>
          <p:nvPr/>
        </p:nvPicPr>
        <p:blipFill>
          <a:blip r:embed="rId3"/>
          <a:stretch>
            <a:fillRect/>
          </a:stretch>
        </p:blipFill>
        <p:spPr>
          <a:xfrm>
            <a:off x="2278782" y="4377301"/>
            <a:ext cx="542220" cy="431986"/>
          </a:xfrm>
          <a:prstGeom prst="rect">
            <a:avLst/>
          </a:prstGeom>
        </p:spPr>
      </p:pic>
      <p:pic>
        <p:nvPicPr>
          <p:cNvPr id="25" name="图片 24"/>
          <p:cNvPicPr/>
          <p:nvPr/>
        </p:nvPicPr>
        <p:blipFill>
          <a:blip r:embed="rId3"/>
          <a:stretch>
            <a:fillRect/>
          </a:stretch>
        </p:blipFill>
        <p:spPr>
          <a:xfrm>
            <a:off x="1158604" y="4292268"/>
            <a:ext cx="542220" cy="431986"/>
          </a:xfrm>
          <a:prstGeom prst="rect">
            <a:avLst/>
          </a:prstGeom>
        </p:spPr>
      </p:pic>
      <p:pic>
        <p:nvPicPr>
          <p:cNvPr id="26" name="图片 25"/>
          <p:cNvPicPr/>
          <p:nvPr/>
        </p:nvPicPr>
        <p:blipFill>
          <a:blip r:embed="rId3"/>
          <a:stretch>
            <a:fillRect/>
          </a:stretch>
        </p:blipFill>
        <p:spPr>
          <a:xfrm>
            <a:off x="2070434" y="5011656"/>
            <a:ext cx="542220" cy="431986"/>
          </a:xfrm>
          <a:prstGeom prst="rect">
            <a:avLst/>
          </a:prstGeom>
        </p:spPr>
      </p:pic>
      <p:pic>
        <p:nvPicPr>
          <p:cNvPr id="27" name="图片 26"/>
          <p:cNvPicPr/>
          <p:nvPr/>
        </p:nvPicPr>
        <p:blipFill>
          <a:blip r:embed="rId3"/>
          <a:stretch>
            <a:fillRect/>
          </a:stretch>
        </p:blipFill>
        <p:spPr>
          <a:xfrm>
            <a:off x="2892492" y="5156429"/>
            <a:ext cx="542220" cy="431986"/>
          </a:xfrm>
          <a:prstGeom prst="rect">
            <a:avLst/>
          </a:prstGeom>
        </p:spPr>
      </p:pic>
      <p:pic>
        <p:nvPicPr>
          <p:cNvPr id="28" name="图片 27"/>
          <p:cNvPicPr/>
          <p:nvPr/>
        </p:nvPicPr>
        <p:blipFill>
          <a:blip r:embed="rId3"/>
          <a:stretch>
            <a:fillRect/>
          </a:stretch>
        </p:blipFill>
        <p:spPr>
          <a:xfrm>
            <a:off x="3792544" y="5344529"/>
            <a:ext cx="542220" cy="431986"/>
          </a:xfrm>
          <a:prstGeom prst="rect">
            <a:avLst/>
          </a:prstGeom>
        </p:spPr>
      </p:pic>
      <p:pic>
        <p:nvPicPr>
          <p:cNvPr id="29" name="图片 28"/>
          <p:cNvPicPr/>
          <p:nvPr/>
        </p:nvPicPr>
        <p:blipFill>
          <a:blip r:embed="rId3"/>
          <a:stretch>
            <a:fillRect/>
          </a:stretch>
        </p:blipFill>
        <p:spPr>
          <a:xfrm>
            <a:off x="4813042" y="5120394"/>
            <a:ext cx="542220" cy="431986"/>
          </a:xfrm>
          <a:prstGeom prst="rect">
            <a:avLst/>
          </a:prstGeom>
        </p:spPr>
      </p:pic>
      <p:pic>
        <p:nvPicPr>
          <p:cNvPr id="30" name="图片 29"/>
          <p:cNvPicPr/>
          <p:nvPr/>
        </p:nvPicPr>
        <p:blipFill>
          <a:blip r:embed="rId3"/>
          <a:stretch>
            <a:fillRect/>
          </a:stretch>
        </p:blipFill>
        <p:spPr>
          <a:xfrm>
            <a:off x="5794243" y="4669471"/>
            <a:ext cx="542220" cy="431986"/>
          </a:xfrm>
          <a:prstGeom prst="rect">
            <a:avLst/>
          </a:prstGeom>
        </p:spPr>
      </p:pic>
      <p:pic>
        <p:nvPicPr>
          <p:cNvPr id="31" name="图片 30"/>
          <p:cNvPicPr/>
          <p:nvPr/>
        </p:nvPicPr>
        <p:blipFill>
          <a:blip r:embed="rId3"/>
          <a:stretch>
            <a:fillRect/>
          </a:stretch>
        </p:blipFill>
        <p:spPr>
          <a:xfrm>
            <a:off x="2219180" y="2916186"/>
            <a:ext cx="542220" cy="431986"/>
          </a:xfrm>
          <a:prstGeom prst="rect">
            <a:avLst/>
          </a:prstGeom>
        </p:spPr>
      </p:pic>
      <p:pic>
        <p:nvPicPr>
          <p:cNvPr id="32" name="图片 31"/>
          <p:cNvPicPr/>
          <p:nvPr/>
        </p:nvPicPr>
        <p:blipFill>
          <a:blip r:embed="rId3"/>
          <a:stretch>
            <a:fillRect/>
          </a:stretch>
        </p:blipFill>
        <p:spPr>
          <a:xfrm>
            <a:off x="4289184" y="2691567"/>
            <a:ext cx="542220" cy="431986"/>
          </a:xfrm>
          <a:prstGeom prst="rect">
            <a:avLst/>
          </a:prstGeom>
        </p:spPr>
      </p:pic>
      <p:pic>
        <p:nvPicPr>
          <p:cNvPr id="33" name="图片 32"/>
          <p:cNvPicPr/>
          <p:nvPr/>
        </p:nvPicPr>
        <p:blipFill>
          <a:blip r:embed="rId3"/>
          <a:stretch>
            <a:fillRect/>
          </a:stretch>
        </p:blipFill>
        <p:spPr>
          <a:xfrm>
            <a:off x="6699777" y="4453478"/>
            <a:ext cx="542220" cy="431986"/>
          </a:xfrm>
          <a:prstGeom prst="rect">
            <a:avLst/>
          </a:prstGeom>
        </p:spPr>
      </p:pic>
      <p:pic>
        <p:nvPicPr>
          <p:cNvPr id="34" name="图片 33"/>
          <p:cNvPicPr/>
          <p:nvPr/>
        </p:nvPicPr>
        <p:blipFill>
          <a:blip r:embed="rId3"/>
          <a:stretch>
            <a:fillRect/>
          </a:stretch>
        </p:blipFill>
        <p:spPr>
          <a:xfrm>
            <a:off x="5676561" y="2871748"/>
            <a:ext cx="542220" cy="431986"/>
          </a:xfrm>
          <a:prstGeom prst="rect">
            <a:avLst/>
          </a:prstGeom>
        </p:spPr>
      </p:pic>
      <p:cxnSp>
        <p:nvCxnSpPr>
          <p:cNvPr id="37" name="直接箭头连接符 36"/>
          <p:cNvCxnSpPr>
            <a:stCxn id="32" idx="3"/>
          </p:cNvCxnSpPr>
          <p:nvPr/>
        </p:nvCxnSpPr>
        <p:spPr>
          <a:xfrm>
            <a:off x="4831404" y="2907560"/>
            <a:ext cx="961929" cy="5642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9" idx="2"/>
            <a:endCxn id="30" idx="0"/>
          </p:cNvCxnSpPr>
          <p:nvPr/>
        </p:nvCxnSpPr>
        <p:spPr>
          <a:xfrm flipH="1">
            <a:off x="6065353" y="4184262"/>
            <a:ext cx="370811" cy="48520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5312368" y="4910881"/>
            <a:ext cx="635303" cy="42412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endCxn id="27" idx="0"/>
          </p:cNvCxnSpPr>
          <p:nvPr/>
        </p:nvCxnSpPr>
        <p:spPr>
          <a:xfrm flipH="1">
            <a:off x="3163602" y="3615550"/>
            <a:ext cx="329952" cy="154087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26" idx="0"/>
          </p:cNvCxnSpPr>
          <p:nvPr/>
        </p:nvCxnSpPr>
        <p:spPr>
          <a:xfrm flipH="1">
            <a:off x="2341544" y="4760611"/>
            <a:ext cx="128560" cy="25104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25" idx="0"/>
          </p:cNvCxnSpPr>
          <p:nvPr/>
        </p:nvCxnSpPr>
        <p:spPr>
          <a:xfrm flipH="1">
            <a:off x="1429714" y="3968269"/>
            <a:ext cx="616826" cy="32399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29" idx="1"/>
          </p:cNvCxnSpPr>
          <p:nvPr/>
        </p:nvCxnSpPr>
        <p:spPr>
          <a:xfrm flipH="1">
            <a:off x="4231488" y="5336387"/>
            <a:ext cx="581554" cy="24885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27" idx="3"/>
            <a:endCxn id="28" idx="1"/>
          </p:cNvCxnSpPr>
          <p:nvPr/>
        </p:nvCxnSpPr>
        <p:spPr>
          <a:xfrm>
            <a:off x="3434712" y="5372422"/>
            <a:ext cx="357832" cy="1881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31" idx="3"/>
          </p:cNvCxnSpPr>
          <p:nvPr/>
        </p:nvCxnSpPr>
        <p:spPr>
          <a:xfrm>
            <a:off x="2761400" y="3132179"/>
            <a:ext cx="804387" cy="10232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8541529" y="2709407"/>
            <a:ext cx="2920379" cy="33118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342900" lvl="1" indent="-342900">
              <a:buFont typeface="Wingdings" panose="05000000000000000000" pitchFamily="2" charset="2"/>
              <a:buChar char="Ø"/>
            </a:pPr>
            <a:r>
              <a:rPr lang="zh-CN" altLang="en-US" sz="2800" dirty="0">
                <a:solidFill>
                  <a:srgbClr val="C00000"/>
                </a:solidFill>
              </a:rPr>
              <a:t>自由进出社区</a:t>
            </a:r>
            <a:endParaRPr lang="en-US" altLang="zh-CN" sz="2800" dirty="0">
              <a:solidFill>
                <a:srgbClr val="C00000"/>
              </a:solidFill>
            </a:endParaRPr>
          </a:p>
          <a:p>
            <a:pPr marL="342900" lvl="1" indent="-342900">
              <a:buFont typeface="Wingdings" panose="05000000000000000000" pitchFamily="2" charset="2"/>
              <a:buChar char="Ø"/>
            </a:pPr>
            <a:r>
              <a:rPr lang="zh-CN" altLang="en-US" sz="2800" dirty="0">
                <a:solidFill>
                  <a:srgbClr val="C00000"/>
                </a:solidFill>
              </a:rPr>
              <a:t>遵循社区规定</a:t>
            </a:r>
            <a:endParaRPr lang="en-US" altLang="zh-CN" sz="2800" dirty="0">
              <a:solidFill>
                <a:srgbClr val="C00000"/>
              </a:solidFill>
            </a:endParaRPr>
          </a:p>
          <a:p>
            <a:pPr marL="342900" lvl="1" indent="-342900">
              <a:buFont typeface="Wingdings" panose="05000000000000000000" pitchFamily="2" charset="2"/>
              <a:buChar char="Ø"/>
            </a:pPr>
            <a:r>
              <a:rPr lang="zh-CN" altLang="en-US" sz="2800" dirty="0">
                <a:solidFill>
                  <a:srgbClr val="C00000"/>
                </a:solidFill>
              </a:rPr>
              <a:t>自愿开展工作</a:t>
            </a:r>
            <a:endParaRPr lang="en-US" altLang="zh-CN" sz="2800" dirty="0">
              <a:solidFill>
                <a:srgbClr val="C00000"/>
              </a:solidFill>
            </a:endParaRPr>
          </a:p>
          <a:p>
            <a:pPr marL="342900" lvl="1" indent="-342900">
              <a:buFont typeface="Wingdings" panose="05000000000000000000" pitchFamily="2" charset="2"/>
              <a:buChar char="Ø"/>
            </a:pPr>
            <a:r>
              <a:rPr lang="zh-CN" altLang="en-US" sz="2800" dirty="0">
                <a:solidFill>
                  <a:srgbClr val="C00000"/>
                </a:solidFill>
              </a:rPr>
              <a:t>开放分享代码</a:t>
            </a:r>
            <a:endParaRPr lang="en-US" altLang="zh-CN" sz="2800" dirty="0">
              <a:solidFill>
                <a:srgbClr val="C00000"/>
              </a:solidFill>
            </a:endParaRPr>
          </a:p>
        </p:txBody>
      </p:sp>
      <p:sp>
        <p:nvSpPr>
          <p:cNvPr id="64" name="文本框 63"/>
          <p:cNvSpPr txBox="1"/>
          <p:nvPr/>
        </p:nvSpPr>
        <p:spPr>
          <a:xfrm>
            <a:off x="2070434" y="6021288"/>
            <a:ext cx="4629343" cy="461665"/>
          </a:xfrm>
          <a:prstGeom prst="rect">
            <a:avLst/>
          </a:prstGeom>
          <a:noFill/>
        </p:spPr>
        <p:txBody>
          <a:bodyPr wrap="square" rtlCol="0">
            <a:spAutoFit/>
          </a:bodyPr>
          <a:lstStyle/>
          <a:p>
            <a:pPr algn="ctr"/>
            <a:r>
              <a:rPr lang="zh-CN" altLang="en-US" dirty="0">
                <a:solidFill>
                  <a:srgbClr val="C00000"/>
                </a:solidFill>
                <a:latin typeface="+mn-ea"/>
                <a:ea typeface="+mn-ea"/>
              </a:rPr>
              <a:t>开源软件社区</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示例：依托社区自由获取开源代码</a:t>
            </a:r>
          </a:p>
        </p:txBody>
      </p:sp>
      <p:sp>
        <p:nvSpPr>
          <p:cNvPr id="3" name="内容占位符 2"/>
          <p:cNvSpPr>
            <a:spLocks noGrp="1"/>
          </p:cNvSpPr>
          <p:nvPr>
            <p:ph idx="1"/>
          </p:nvPr>
        </p:nvSpPr>
        <p:spPr/>
        <p:txBody>
          <a:bodyPr/>
          <a:lstStyle/>
          <a:p>
            <a:r>
              <a:rPr lang="zh-CN" altLang="en-US" dirty="0">
                <a:solidFill>
                  <a:srgbClr val="C00000"/>
                </a:solidFill>
              </a:rPr>
              <a:t>克隆、下载</a:t>
            </a:r>
            <a:r>
              <a:rPr lang="zh-CN" altLang="en-US" dirty="0"/>
              <a:t>开源代码</a:t>
            </a:r>
          </a:p>
        </p:txBody>
      </p:sp>
      <p:pic>
        <p:nvPicPr>
          <p:cNvPr id="5" name="图片 4"/>
          <p:cNvPicPr>
            <a:picLocks noChangeAspect="1"/>
          </p:cNvPicPr>
          <p:nvPr/>
        </p:nvPicPr>
        <p:blipFill>
          <a:blip r:embed="rId2"/>
          <a:stretch>
            <a:fillRect/>
          </a:stretch>
        </p:blipFill>
        <p:spPr>
          <a:xfrm>
            <a:off x="-1" y="1674203"/>
            <a:ext cx="12190413" cy="5183797"/>
          </a:xfrm>
          <a:prstGeom prst="rect">
            <a:avLst/>
          </a:prstGeom>
          <a:ln>
            <a:solidFill>
              <a:schemeClr val="tx1"/>
            </a:solidFill>
          </a:ln>
        </p:spPr>
      </p:pic>
      <p:sp>
        <p:nvSpPr>
          <p:cNvPr id="6" name="矩形 5"/>
          <p:cNvSpPr/>
          <p:nvPr/>
        </p:nvSpPr>
        <p:spPr>
          <a:xfrm>
            <a:off x="6275226" y="5013176"/>
            <a:ext cx="2772308" cy="719286"/>
          </a:xfrm>
          <a:prstGeom prst="rect">
            <a:avLst/>
          </a:prstGeom>
          <a:noFill/>
          <a:ln>
            <a:solidFill>
              <a:srgbClr val="FF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文本框 6"/>
          <p:cNvSpPr txBox="1"/>
          <p:nvPr/>
        </p:nvSpPr>
        <p:spPr>
          <a:xfrm>
            <a:off x="7661380" y="4321026"/>
            <a:ext cx="3766993" cy="461665"/>
          </a:xfrm>
          <a:prstGeom prst="rect">
            <a:avLst/>
          </a:prstGeom>
          <a:noFill/>
        </p:spPr>
        <p:txBody>
          <a:bodyPr wrap="square" rtlCol="0">
            <a:spAutoFit/>
          </a:bodyPr>
          <a:lstStyle/>
          <a:p>
            <a:pPr algn="ctr"/>
            <a:r>
              <a:rPr lang="zh-CN" altLang="en-US" dirty="0">
                <a:solidFill>
                  <a:srgbClr val="C00000"/>
                </a:solidFill>
                <a:latin typeface="+mn-ea"/>
                <a:ea typeface="+mn-ea"/>
              </a:rPr>
              <a:t>自由地克隆和下载代码</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传统软件开发的任务管理</a:t>
            </a:r>
          </a:p>
        </p:txBody>
      </p:sp>
      <p:sp>
        <p:nvSpPr>
          <p:cNvPr id="4" name="椭圆 3"/>
          <p:cNvSpPr/>
          <p:nvPr/>
        </p:nvSpPr>
        <p:spPr>
          <a:xfrm>
            <a:off x="4331010" y="980728"/>
            <a:ext cx="3348372" cy="13321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软件项目团队</a:t>
            </a:r>
            <a:endParaRPr lang="en-US" altLang="zh-CN" dirty="0"/>
          </a:p>
          <a:p>
            <a:pPr algn="ctr"/>
            <a:r>
              <a:rPr lang="zh-CN" altLang="en-US" dirty="0"/>
              <a:t>管理者</a:t>
            </a:r>
          </a:p>
        </p:txBody>
      </p:sp>
      <p:sp>
        <p:nvSpPr>
          <p:cNvPr id="5" name="椭圆 4"/>
          <p:cNvSpPr/>
          <p:nvPr/>
        </p:nvSpPr>
        <p:spPr>
          <a:xfrm>
            <a:off x="694606" y="4149080"/>
            <a:ext cx="2124236" cy="12601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团队成员</a:t>
            </a:r>
            <a:r>
              <a:rPr lang="en-US" altLang="zh-CN" dirty="0"/>
              <a:t>1</a:t>
            </a:r>
            <a:endParaRPr lang="zh-CN" altLang="en-US" dirty="0"/>
          </a:p>
        </p:txBody>
      </p:sp>
      <p:sp>
        <p:nvSpPr>
          <p:cNvPr id="6" name="椭圆 5"/>
          <p:cNvSpPr/>
          <p:nvPr/>
        </p:nvSpPr>
        <p:spPr>
          <a:xfrm>
            <a:off x="3520920" y="4160624"/>
            <a:ext cx="2124236" cy="12601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团队成员</a:t>
            </a:r>
            <a:r>
              <a:rPr lang="en-US" altLang="zh-CN" dirty="0"/>
              <a:t>2</a:t>
            </a:r>
            <a:endParaRPr lang="zh-CN" altLang="en-US" dirty="0"/>
          </a:p>
        </p:txBody>
      </p:sp>
      <p:sp>
        <p:nvSpPr>
          <p:cNvPr id="7" name="椭圆 6"/>
          <p:cNvSpPr/>
          <p:nvPr/>
        </p:nvSpPr>
        <p:spPr>
          <a:xfrm>
            <a:off x="6203218" y="4169316"/>
            <a:ext cx="2124236" cy="12601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团队成员</a:t>
            </a:r>
            <a:r>
              <a:rPr lang="en-US" altLang="zh-CN" dirty="0"/>
              <a:t>3</a:t>
            </a:r>
            <a:endParaRPr lang="zh-CN" altLang="en-US" dirty="0"/>
          </a:p>
        </p:txBody>
      </p:sp>
      <p:sp>
        <p:nvSpPr>
          <p:cNvPr id="8" name="椭圆 7"/>
          <p:cNvSpPr/>
          <p:nvPr/>
        </p:nvSpPr>
        <p:spPr>
          <a:xfrm>
            <a:off x="9227554" y="4147672"/>
            <a:ext cx="2124236" cy="12601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团队成员</a:t>
            </a:r>
            <a:r>
              <a:rPr lang="en-US" altLang="zh-CN" dirty="0"/>
              <a:t>n</a:t>
            </a:r>
            <a:endParaRPr lang="zh-CN" altLang="en-US" dirty="0"/>
          </a:p>
        </p:txBody>
      </p:sp>
      <p:cxnSp>
        <p:nvCxnSpPr>
          <p:cNvPr id="10" name="直接箭头连接符 9"/>
          <p:cNvCxnSpPr>
            <a:stCxn id="4" idx="4"/>
            <a:endCxn id="6" idx="0"/>
          </p:cNvCxnSpPr>
          <p:nvPr/>
        </p:nvCxnSpPr>
        <p:spPr>
          <a:xfrm flipH="1">
            <a:off x="4583038" y="2312876"/>
            <a:ext cx="1422158" cy="1847748"/>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4" idx="4"/>
            <a:endCxn id="5" idx="7"/>
          </p:cNvCxnSpPr>
          <p:nvPr/>
        </p:nvCxnSpPr>
        <p:spPr>
          <a:xfrm flipH="1">
            <a:off x="2507755" y="2312876"/>
            <a:ext cx="3497441" cy="2020747"/>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 idx="4"/>
            <a:endCxn id="7" idx="0"/>
          </p:cNvCxnSpPr>
          <p:nvPr/>
        </p:nvCxnSpPr>
        <p:spPr>
          <a:xfrm>
            <a:off x="6005196" y="2312876"/>
            <a:ext cx="1260140" cy="1856440"/>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4" idx="4"/>
            <a:endCxn id="8" idx="1"/>
          </p:cNvCxnSpPr>
          <p:nvPr/>
        </p:nvCxnSpPr>
        <p:spPr>
          <a:xfrm>
            <a:off x="6005196" y="2312876"/>
            <a:ext cx="3533445" cy="2019339"/>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507755" y="2405752"/>
            <a:ext cx="1944216" cy="830997"/>
          </a:xfrm>
          <a:prstGeom prst="rect">
            <a:avLst/>
          </a:prstGeom>
          <a:noFill/>
        </p:spPr>
        <p:txBody>
          <a:bodyPr wrap="square" rtlCol="0">
            <a:spAutoFit/>
          </a:bodyPr>
          <a:lstStyle/>
          <a:p>
            <a:pPr algn="ctr"/>
            <a:r>
              <a:rPr lang="zh-CN" altLang="en-US" dirty="0">
                <a:solidFill>
                  <a:srgbClr val="C00000"/>
                </a:solidFill>
                <a:latin typeface="+mn-ea"/>
                <a:ea typeface="+mn-ea"/>
              </a:rPr>
              <a:t>开发任务的指派</a:t>
            </a:r>
          </a:p>
        </p:txBody>
      </p:sp>
      <p:sp>
        <p:nvSpPr>
          <p:cNvPr id="18" name="Rectangle 5"/>
          <p:cNvSpPr txBox="1">
            <a:spLocks noChangeArrowheads="1"/>
          </p:cNvSpPr>
          <p:nvPr/>
        </p:nvSpPr>
        <p:spPr>
          <a:xfrm>
            <a:off x="694606" y="5664363"/>
            <a:ext cx="8532948" cy="707887"/>
          </a:xfrm>
          <a:prstGeom prst="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457200" indent="-457200" algn="just">
              <a:buFont typeface="Wingdings" panose="05000000000000000000" pitchFamily="2" charset="2"/>
              <a:buChar char="ü"/>
              <a:defRPr kumimoji="1" sz="2800">
                <a:solidFill>
                  <a:schemeClr val="bg1"/>
                </a:solidFill>
                <a:latin typeface="微软雅黑" panose="020B0503020204020204" charset="-122"/>
                <a:ea typeface="微软雅黑" panose="020B0503020204020204" charset="-122"/>
              </a:defRPr>
            </a:lvl1pPr>
            <a:lvl2pPr marL="742950" marR="0"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ü"/>
              <a:defRPr kumimoji="1" sz="2800" kern="1200">
                <a:solidFill>
                  <a:srgbClr val="002060"/>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p"/>
              <a:defRPr kumimoji="1" sz="2400" kern="1200">
                <a:solidFill>
                  <a:srgbClr val="002060"/>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n"/>
              <a:defRPr kumimoji="1" sz="2000" kern="1200">
                <a:solidFill>
                  <a:srgbClr val="002060"/>
                </a:solidFill>
                <a:latin typeface="+mn-lt"/>
                <a:ea typeface="+mn-ea"/>
                <a:cs typeface="+mn-cs"/>
              </a:defRPr>
            </a:lvl4pPr>
            <a:lvl5pPr marL="1828800" indent="0" algn="l" rtl="0" eaLnBrk="0" fontAlgn="base" hangingPunct="0">
              <a:spcBef>
                <a:spcPct val="20000"/>
              </a:spcBef>
              <a:spcAft>
                <a:spcPct val="0"/>
              </a:spcAft>
              <a:buFont typeface="Wingdings" panose="05000000000000000000" pitchFamily="2" charset="2"/>
              <a:buNone/>
              <a:defRPr kumimoji="1"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indent="0">
              <a:buNone/>
            </a:pPr>
            <a:r>
              <a:rPr lang="zh-CN" altLang="en-US" dirty="0">
                <a:sym typeface="+mn-ea"/>
              </a:rPr>
              <a:t>这种方法适用于群体化软件开发方法吗？为什么？</a:t>
            </a:r>
            <a:endParaRPr lang="en-US" altLang="zh-CN" dirty="0">
              <a:sym typeface="+mn-ea"/>
            </a:endParaRPr>
          </a:p>
        </p:txBody>
      </p:sp>
      <p:pic>
        <p:nvPicPr>
          <p:cNvPr id="19" name="图片 18" descr="地图&#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3578" y="5664363"/>
            <a:ext cx="1351501" cy="703917"/>
          </a:xfrm>
          <a:prstGeom prst="rect">
            <a:avLst/>
          </a:prstGeom>
        </p:spPr>
      </p:pic>
      <p:sp>
        <p:nvSpPr>
          <p:cNvPr id="20" name="矩形 19"/>
          <p:cNvSpPr/>
          <p:nvPr/>
        </p:nvSpPr>
        <p:spPr>
          <a:xfrm>
            <a:off x="8663731" y="1910383"/>
            <a:ext cx="2181867" cy="15998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342900" lvl="1" indent="-342900">
              <a:buFont typeface="Wingdings" panose="05000000000000000000" pitchFamily="2" charset="2"/>
              <a:buChar char="Ø"/>
            </a:pPr>
            <a:r>
              <a:rPr lang="zh-CN" altLang="en-US" sz="2800" dirty="0">
                <a:solidFill>
                  <a:srgbClr val="C00000"/>
                </a:solidFill>
              </a:rPr>
              <a:t>集中管理</a:t>
            </a:r>
            <a:endParaRPr lang="en-US" altLang="zh-CN" sz="2800" dirty="0">
              <a:solidFill>
                <a:srgbClr val="C00000"/>
              </a:solidFill>
            </a:endParaRPr>
          </a:p>
          <a:p>
            <a:pPr marL="342900" lvl="1" indent="-342900">
              <a:buFont typeface="Wingdings" panose="05000000000000000000" pitchFamily="2" charset="2"/>
              <a:buChar char="Ø"/>
            </a:pPr>
            <a:r>
              <a:rPr lang="zh-CN" altLang="en-US" sz="2800" dirty="0">
                <a:solidFill>
                  <a:srgbClr val="C00000"/>
                </a:solidFill>
              </a:rPr>
              <a:t>任务分解</a:t>
            </a:r>
            <a:endParaRPr lang="en-US" altLang="zh-CN" sz="2800" dirty="0">
              <a:solidFill>
                <a:srgbClr val="C00000"/>
              </a:solidFill>
            </a:endParaRPr>
          </a:p>
          <a:p>
            <a:pPr marL="342900" lvl="1" indent="-342900">
              <a:buFont typeface="Wingdings" panose="05000000000000000000" pitchFamily="2" charset="2"/>
              <a:buChar char="Ø"/>
            </a:pPr>
            <a:r>
              <a:rPr lang="zh-CN" altLang="en-US" sz="2800" dirty="0">
                <a:solidFill>
                  <a:srgbClr val="C00000"/>
                </a:solidFill>
              </a:rPr>
              <a:t>强制执行</a:t>
            </a:r>
            <a:endParaRPr lang="en-US" altLang="zh-CN" sz="2800" dirty="0">
              <a:solidFill>
                <a:srgbClr val="C00000"/>
              </a:solidFill>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3.2 </a:t>
            </a:r>
            <a:r>
              <a:rPr lang="zh-CN" altLang="zh-CN" dirty="0"/>
              <a:t>基于</a:t>
            </a:r>
            <a:r>
              <a:rPr lang="en-US" altLang="zh-CN" dirty="0"/>
              <a:t>Issue</a:t>
            </a:r>
            <a:r>
              <a:rPr lang="zh-CN" altLang="zh-CN" dirty="0"/>
              <a:t>的任务管理</a:t>
            </a:r>
            <a:endParaRPr lang="zh-CN" altLang="en-US" dirty="0"/>
          </a:p>
        </p:txBody>
      </p:sp>
      <p:sp>
        <p:nvSpPr>
          <p:cNvPr id="5" name="内容占位符 4"/>
          <p:cNvSpPr>
            <a:spLocks noGrp="1"/>
          </p:cNvSpPr>
          <p:nvPr>
            <p:ph idx="1"/>
          </p:nvPr>
        </p:nvSpPr>
        <p:spPr>
          <a:xfrm>
            <a:off x="539750" y="1125538"/>
            <a:ext cx="10920052" cy="5040312"/>
          </a:xfrm>
        </p:spPr>
        <p:txBody>
          <a:bodyPr/>
          <a:lstStyle/>
          <a:p>
            <a:r>
              <a:rPr lang="zh-CN" altLang="en-US" dirty="0"/>
              <a:t>开源软件的开发任务</a:t>
            </a:r>
            <a:endParaRPr lang="en-US" altLang="zh-CN" dirty="0"/>
          </a:p>
          <a:p>
            <a:pPr lvl="1"/>
            <a:r>
              <a:rPr lang="zh-CN" altLang="en-US" dirty="0"/>
              <a:t>不同于传统的开发任务分解方式</a:t>
            </a:r>
            <a:endParaRPr lang="en-US" altLang="zh-CN" dirty="0"/>
          </a:p>
          <a:p>
            <a:pPr lvl="1"/>
            <a:r>
              <a:rPr lang="zh-CN" altLang="en-US" dirty="0"/>
              <a:t>开发者群体自主提出，体现了群体创作思想</a:t>
            </a:r>
            <a:endParaRPr lang="en-US" altLang="zh-CN" dirty="0"/>
          </a:p>
          <a:p>
            <a:pPr lvl="1"/>
            <a:r>
              <a:rPr lang="zh-CN" altLang="en-US" dirty="0"/>
              <a:t>每个任务对应于一个</a:t>
            </a:r>
            <a:r>
              <a:rPr lang="en-US" altLang="zh-CN" b="1" dirty="0">
                <a:solidFill>
                  <a:srgbClr val="C00000"/>
                </a:solidFill>
              </a:rPr>
              <a:t>Issue</a:t>
            </a:r>
          </a:p>
          <a:p>
            <a:pPr lvl="1"/>
            <a:r>
              <a:rPr lang="zh-CN" altLang="en-US" b="1" dirty="0">
                <a:solidFill>
                  <a:srgbClr val="C00000"/>
                </a:solidFill>
              </a:rPr>
              <a:t>开发任务的二类形式：</a:t>
            </a:r>
            <a:r>
              <a:rPr lang="zh-CN" altLang="zh-CN" dirty="0"/>
              <a:t>修复软件缺陷</a:t>
            </a:r>
            <a:r>
              <a:rPr lang="zh-CN" altLang="en-US" dirty="0"/>
              <a:t>、</a:t>
            </a:r>
            <a:r>
              <a:rPr lang="zh-CN" altLang="zh-CN" dirty="0"/>
              <a:t>功能实现需求</a:t>
            </a:r>
            <a:endParaRPr lang="en-US" altLang="zh-CN" dirty="0"/>
          </a:p>
          <a:p>
            <a:r>
              <a:rPr lang="zh-CN" altLang="en-US" dirty="0"/>
              <a:t>基于</a:t>
            </a:r>
            <a:r>
              <a:rPr lang="en-US" altLang="zh-CN" dirty="0"/>
              <a:t>Issue</a:t>
            </a:r>
            <a:r>
              <a:rPr lang="zh-CN" altLang="en-US" dirty="0"/>
              <a:t>的</a:t>
            </a:r>
            <a:r>
              <a:rPr lang="zh-CN" altLang="zh-CN" dirty="0"/>
              <a:t>软件开发任务</a:t>
            </a:r>
            <a:r>
              <a:rPr lang="zh-CN" altLang="en-US" dirty="0"/>
              <a:t>管理</a:t>
            </a:r>
            <a:endParaRPr lang="en-US" altLang="zh-CN" dirty="0"/>
          </a:p>
          <a:p>
            <a:pPr lvl="1"/>
            <a:r>
              <a:rPr lang="zh-CN" altLang="en-US" b="1" dirty="0">
                <a:solidFill>
                  <a:srgbClr val="C00000"/>
                </a:solidFill>
              </a:rPr>
              <a:t>创建</a:t>
            </a:r>
            <a:r>
              <a:rPr lang="en-US" altLang="zh-CN" b="1" dirty="0">
                <a:solidFill>
                  <a:srgbClr val="C00000"/>
                </a:solidFill>
              </a:rPr>
              <a:t>Issue</a:t>
            </a:r>
            <a:r>
              <a:rPr lang="zh-CN" altLang="en-US" dirty="0"/>
              <a:t>，提出软件开发任务</a:t>
            </a:r>
            <a:endParaRPr lang="en-US" altLang="zh-CN" dirty="0"/>
          </a:p>
          <a:p>
            <a:pPr lvl="1"/>
            <a:r>
              <a:rPr lang="zh-CN" altLang="zh-CN" b="1" dirty="0">
                <a:solidFill>
                  <a:srgbClr val="C00000"/>
                </a:solidFill>
              </a:rPr>
              <a:t>讨论</a:t>
            </a:r>
            <a:r>
              <a:rPr lang="en-US" altLang="zh-CN" b="1" dirty="0">
                <a:solidFill>
                  <a:srgbClr val="C00000"/>
                </a:solidFill>
              </a:rPr>
              <a:t>Issue</a:t>
            </a:r>
            <a:r>
              <a:rPr lang="zh-CN" altLang="en-US" dirty="0"/>
              <a:t>，分析开发任务的</a:t>
            </a:r>
            <a:r>
              <a:rPr lang="zh-CN" altLang="zh-CN" dirty="0"/>
              <a:t>意义和价值</a:t>
            </a:r>
            <a:endParaRPr lang="en-US" altLang="zh-CN" dirty="0"/>
          </a:p>
          <a:p>
            <a:pPr lvl="1"/>
            <a:r>
              <a:rPr lang="zh-CN" altLang="zh-CN" b="1" dirty="0">
                <a:solidFill>
                  <a:srgbClr val="C00000"/>
                </a:solidFill>
              </a:rPr>
              <a:t>指派</a:t>
            </a:r>
            <a:r>
              <a:rPr lang="en-US" altLang="zh-CN" b="1" dirty="0">
                <a:solidFill>
                  <a:srgbClr val="C00000"/>
                </a:solidFill>
              </a:rPr>
              <a:t>Issue</a:t>
            </a:r>
            <a:r>
              <a:rPr lang="zh-CN" altLang="en-US" dirty="0"/>
              <a:t>，安排人员来完成</a:t>
            </a:r>
            <a:r>
              <a:rPr lang="en-US" altLang="zh-CN" dirty="0"/>
              <a:t>Issue</a:t>
            </a:r>
          </a:p>
          <a:p>
            <a:pPr lvl="1"/>
            <a:r>
              <a:rPr lang="zh-CN" altLang="en-US" b="1" dirty="0">
                <a:solidFill>
                  <a:srgbClr val="C00000"/>
                </a:solidFill>
              </a:rPr>
              <a:t>掌控</a:t>
            </a:r>
            <a:r>
              <a:rPr lang="en-US" altLang="zh-CN" b="1" dirty="0">
                <a:solidFill>
                  <a:srgbClr val="C00000"/>
                </a:solidFill>
              </a:rPr>
              <a:t>Issue</a:t>
            </a:r>
            <a:r>
              <a:rPr lang="zh-CN" altLang="en-US" dirty="0"/>
              <a:t>，</a:t>
            </a:r>
            <a:r>
              <a:rPr lang="zh-CN" altLang="zh-CN" dirty="0"/>
              <a:t>掌握</a:t>
            </a:r>
            <a:r>
              <a:rPr lang="en-US" altLang="zh-CN" dirty="0"/>
              <a:t>Issue</a:t>
            </a:r>
            <a:r>
              <a:rPr lang="zh-CN" altLang="zh-CN" dirty="0"/>
              <a:t>解决</a:t>
            </a:r>
            <a:r>
              <a:rPr lang="zh-CN" altLang="en-US" dirty="0"/>
              <a:t>的</a:t>
            </a:r>
            <a:r>
              <a:rPr lang="zh-CN" altLang="zh-CN" dirty="0"/>
              <a:t>进展状况</a:t>
            </a:r>
            <a:endParaRPr lang="zh-CN" altLang="en-US" dirty="0"/>
          </a:p>
        </p:txBody>
      </p:sp>
      <p:sp>
        <p:nvSpPr>
          <p:cNvPr id="4" name="矩形 3"/>
          <p:cNvSpPr/>
          <p:nvPr/>
        </p:nvSpPr>
        <p:spPr>
          <a:xfrm>
            <a:off x="8723498" y="1196752"/>
            <a:ext cx="3204356" cy="15998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342900" lvl="1" indent="-342900">
              <a:buFont typeface="Wingdings" panose="05000000000000000000" pitchFamily="2" charset="2"/>
              <a:buChar char="Ø"/>
            </a:pPr>
            <a:r>
              <a:rPr lang="zh-CN" altLang="en-US" sz="2800" dirty="0">
                <a:solidFill>
                  <a:srgbClr val="C00000"/>
                </a:solidFill>
              </a:rPr>
              <a:t>自主提出任务</a:t>
            </a:r>
            <a:endParaRPr lang="en-US" altLang="zh-CN" sz="2800" dirty="0">
              <a:solidFill>
                <a:srgbClr val="C00000"/>
              </a:solidFill>
            </a:endParaRPr>
          </a:p>
          <a:p>
            <a:pPr marL="342900" lvl="1" indent="-342900">
              <a:buFont typeface="Wingdings" panose="05000000000000000000" pitchFamily="2" charset="2"/>
              <a:buChar char="Ø"/>
            </a:pPr>
            <a:r>
              <a:rPr lang="zh-CN" altLang="en-US" sz="2800" dirty="0">
                <a:solidFill>
                  <a:srgbClr val="C00000"/>
                </a:solidFill>
              </a:rPr>
              <a:t>自发完成任务</a:t>
            </a:r>
            <a:endParaRPr lang="en-US" altLang="zh-CN" sz="2800" dirty="0">
              <a:solidFill>
                <a:srgbClr val="C00000"/>
              </a:solidFill>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vert="horz" lIns="91440" tIns="45720" rIns="91440" bIns="45720" rtlCol="0" anchor="ctr">
            <a:normAutofit/>
          </a:bodyPr>
          <a:lstStyle/>
          <a:p>
            <a:r>
              <a:rPr lang="zh-CN" altLang="en-US" dirty="0"/>
              <a:t>提出</a:t>
            </a:r>
            <a:r>
              <a:rPr lang="en-US" altLang="zh-CN" dirty="0"/>
              <a:t>Issue</a:t>
            </a:r>
          </a:p>
        </p:txBody>
      </p:sp>
      <p:sp>
        <p:nvSpPr>
          <p:cNvPr id="3" name="内容占位符 2"/>
          <p:cNvSpPr>
            <a:spLocks noGrp="1"/>
          </p:cNvSpPr>
          <p:nvPr>
            <p:ph idx="1"/>
          </p:nvPr>
        </p:nvSpPr>
        <p:spPr>
          <a:xfrm>
            <a:off x="539750" y="1125538"/>
            <a:ext cx="3629203" cy="5040312"/>
          </a:xfrm>
        </p:spPr>
        <p:txBody>
          <a:bodyPr vert="horz" lIns="91440" tIns="45720" rIns="91440" bIns="45720" rtlCol="0">
            <a:normAutofit/>
          </a:bodyPr>
          <a:lstStyle/>
          <a:p>
            <a:r>
              <a:rPr lang="zh-CN" altLang="en-US" dirty="0"/>
              <a:t>清晰地</a:t>
            </a:r>
            <a:r>
              <a:rPr lang="zh-CN" altLang="en-US" dirty="0">
                <a:solidFill>
                  <a:srgbClr val="C00000"/>
                </a:solidFill>
              </a:rPr>
              <a:t>描述任务</a:t>
            </a:r>
            <a:endParaRPr lang="en-US" altLang="zh-CN" dirty="0">
              <a:solidFill>
                <a:srgbClr val="C00000"/>
              </a:solidFill>
            </a:endParaRPr>
          </a:p>
          <a:p>
            <a:pPr lvl="1"/>
            <a:r>
              <a:rPr lang="zh-CN" altLang="en-US" dirty="0"/>
              <a:t>标题</a:t>
            </a:r>
            <a:endParaRPr lang="en-US" altLang="zh-CN" dirty="0"/>
          </a:p>
          <a:p>
            <a:pPr lvl="1"/>
            <a:r>
              <a:rPr lang="zh-CN" altLang="en-US" dirty="0"/>
              <a:t>内容</a:t>
            </a:r>
            <a:endParaRPr lang="en-US" altLang="zh-CN" dirty="0"/>
          </a:p>
          <a:p>
            <a:pPr lvl="1"/>
            <a:r>
              <a:rPr lang="zh-CN" altLang="en-US" dirty="0"/>
              <a:t>特征</a:t>
            </a:r>
            <a:endParaRPr lang="en-US" altLang="zh-CN" dirty="0"/>
          </a:p>
          <a:p>
            <a:r>
              <a:rPr lang="zh-CN" altLang="en-US" dirty="0">
                <a:solidFill>
                  <a:srgbClr val="C00000"/>
                </a:solidFill>
              </a:rPr>
              <a:t>提供必要的标签</a:t>
            </a:r>
            <a:r>
              <a:rPr lang="zh-CN" altLang="en-US" dirty="0"/>
              <a:t>以补充说明任务的性质和特征</a:t>
            </a:r>
            <a:endParaRPr lang="en-US" altLang="zh-CN" dirty="0"/>
          </a:p>
          <a:p>
            <a:pPr lvl="1"/>
            <a:r>
              <a:rPr lang="zh-CN" altLang="en-US" dirty="0"/>
              <a:t>缺陷 </a:t>
            </a:r>
            <a:r>
              <a:rPr lang="en-US" altLang="zh-CN" dirty="0"/>
              <a:t>or </a:t>
            </a:r>
            <a:r>
              <a:rPr lang="zh-CN" altLang="en-US" dirty="0"/>
              <a:t>需求</a:t>
            </a:r>
            <a:endParaRPr lang="en-US" altLang="zh-CN" dirty="0"/>
          </a:p>
          <a:p>
            <a:pPr lvl="1"/>
            <a:r>
              <a:rPr lang="zh-CN" altLang="en-US" dirty="0"/>
              <a:t>程序语言</a:t>
            </a:r>
            <a:endParaRPr lang="en-US" altLang="zh-CN" dirty="0"/>
          </a:p>
        </p:txBody>
      </p:sp>
      <p:pic>
        <p:nvPicPr>
          <p:cNvPr id="6" name="图片 5"/>
          <p:cNvPicPr/>
          <p:nvPr/>
        </p:nvPicPr>
        <p:blipFill>
          <a:blip r:embed="rId2"/>
          <a:stretch>
            <a:fillRect/>
          </a:stretch>
        </p:blipFill>
        <p:spPr>
          <a:xfrm>
            <a:off x="5303118" y="872716"/>
            <a:ext cx="6300700" cy="5351103"/>
          </a:xfrm>
          <a:prstGeom prst="rect">
            <a:avLst/>
          </a:prstGeom>
          <a:ln>
            <a:solidFill>
              <a:schemeClr val="dk1"/>
            </a:solidFill>
          </a:ln>
          <a:effectLst/>
        </p:spPr>
      </p:pic>
      <p:sp>
        <p:nvSpPr>
          <p:cNvPr id="7" name="矩形 6"/>
          <p:cNvSpPr/>
          <p:nvPr/>
        </p:nvSpPr>
        <p:spPr>
          <a:xfrm>
            <a:off x="5303117" y="1628800"/>
            <a:ext cx="6300699" cy="62278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573109" y="2650377"/>
            <a:ext cx="4541475" cy="357344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217027" y="2661542"/>
            <a:ext cx="1386790" cy="356227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371570" y="1923262"/>
            <a:ext cx="936104" cy="461665"/>
          </a:xfrm>
          <a:prstGeom prst="rect">
            <a:avLst/>
          </a:prstGeom>
          <a:noFill/>
        </p:spPr>
        <p:txBody>
          <a:bodyPr wrap="square" rtlCol="0">
            <a:spAutoFit/>
          </a:bodyPr>
          <a:lstStyle/>
          <a:p>
            <a:r>
              <a:rPr lang="zh-CN" altLang="en-US" dirty="0">
                <a:solidFill>
                  <a:srgbClr val="C00000"/>
                </a:solidFill>
                <a:latin typeface="+mn-ea"/>
                <a:ea typeface="+mn-ea"/>
              </a:rPr>
              <a:t>标题</a:t>
            </a:r>
          </a:p>
        </p:txBody>
      </p:sp>
      <p:sp>
        <p:nvSpPr>
          <p:cNvPr id="14" name="文本框 13"/>
          <p:cNvSpPr txBox="1"/>
          <p:nvPr/>
        </p:nvSpPr>
        <p:spPr>
          <a:xfrm>
            <a:off x="8687786" y="3940200"/>
            <a:ext cx="936104" cy="461665"/>
          </a:xfrm>
          <a:prstGeom prst="rect">
            <a:avLst/>
          </a:prstGeom>
          <a:noFill/>
        </p:spPr>
        <p:txBody>
          <a:bodyPr wrap="square" rtlCol="0">
            <a:spAutoFit/>
          </a:bodyPr>
          <a:lstStyle/>
          <a:p>
            <a:r>
              <a:rPr lang="zh-CN" altLang="en-US" dirty="0">
                <a:solidFill>
                  <a:srgbClr val="C00000"/>
                </a:solidFill>
                <a:latin typeface="+mn-ea"/>
                <a:ea typeface="+mn-ea"/>
              </a:rPr>
              <a:t>描述</a:t>
            </a:r>
          </a:p>
        </p:txBody>
      </p:sp>
      <p:sp>
        <p:nvSpPr>
          <p:cNvPr id="15" name="文本框 14"/>
          <p:cNvSpPr txBox="1"/>
          <p:nvPr/>
        </p:nvSpPr>
        <p:spPr>
          <a:xfrm>
            <a:off x="10770157" y="3944558"/>
            <a:ext cx="936104" cy="461665"/>
          </a:xfrm>
          <a:prstGeom prst="rect">
            <a:avLst/>
          </a:prstGeom>
          <a:noFill/>
        </p:spPr>
        <p:txBody>
          <a:bodyPr wrap="square" rtlCol="0">
            <a:spAutoFit/>
          </a:bodyPr>
          <a:lstStyle/>
          <a:p>
            <a:r>
              <a:rPr lang="zh-CN" altLang="en-US" dirty="0">
                <a:solidFill>
                  <a:srgbClr val="C00000"/>
                </a:solidFill>
                <a:latin typeface="+mn-ea"/>
                <a:ea typeface="+mn-ea"/>
              </a:rPr>
              <a:t>特征</a:t>
            </a: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示例：提出</a:t>
            </a:r>
            <a:r>
              <a:rPr lang="en-US" altLang="zh-CN" dirty="0"/>
              <a:t>Issue</a:t>
            </a:r>
            <a:endParaRPr lang="zh-CN" altLang="en-US" dirty="0"/>
          </a:p>
        </p:txBody>
      </p:sp>
      <p:sp>
        <p:nvSpPr>
          <p:cNvPr id="3" name="内容占位符 2"/>
          <p:cNvSpPr>
            <a:spLocks noGrp="1"/>
          </p:cNvSpPr>
          <p:nvPr>
            <p:ph idx="1"/>
          </p:nvPr>
        </p:nvSpPr>
        <p:spPr/>
        <p:txBody>
          <a:bodyPr/>
          <a:lstStyle/>
          <a:p>
            <a:r>
              <a:rPr lang="zh-CN" altLang="en-US" dirty="0"/>
              <a:t>任何人均可提出软件开发任务：代码缺陷 和 软件需求</a:t>
            </a:r>
            <a:endParaRPr lang="en-US" altLang="zh-CN" dirty="0"/>
          </a:p>
          <a:p>
            <a:r>
              <a:rPr lang="zh-CN" altLang="en-US" dirty="0"/>
              <a:t>“</a:t>
            </a:r>
            <a:r>
              <a:rPr lang="zh-CN" altLang="en-US" dirty="0">
                <a:solidFill>
                  <a:srgbClr val="C00000"/>
                </a:solidFill>
              </a:rPr>
              <a:t>新建</a:t>
            </a:r>
            <a:r>
              <a:rPr lang="en-US" altLang="zh-CN" dirty="0">
                <a:solidFill>
                  <a:srgbClr val="C00000"/>
                </a:solidFill>
              </a:rPr>
              <a:t>Issue</a:t>
            </a:r>
            <a:r>
              <a:rPr lang="zh-CN" altLang="en-US" dirty="0"/>
              <a:t>”</a:t>
            </a:r>
          </a:p>
        </p:txBody>
      </p:sp>
      <p:pic>
        <p:nvPicPr>
          <p:cNvPr id="5" name="图片 4"/>
          <p:cNvPicPr>
            <a:picLocks noChangeAspect="1"/>
          </p:cNvPicPr>
          <p:nvPr/>
        </p:nvPicPr>
        <p:blipFill>
          <a:blip r:embed="rId2"/>
          <a:stretch>
            <a:fillRect/>
          </a:stretch>
        </p:blipFill>
        <p:spPr>
          <a:xfrm>
            <a:off x="13962" y="2888940"/>
            <a:ext cx="12190413" cy="2360387"/>
          </a:xfrm>
          <a:prstGeom prst="rect">
            <a:avLst/>
          </a:prstGeom>
          <a:ln w="12700">
            <a:solidFill>
              <a:schemeClr val="dk1"/>
            </a:solidFill>
          </a:ln>
        </p:spPr>
      </p:pic>
      <p:sp>
        <p:nvSpPr>
          <p:cNvPr id="6" name="矩形 5"/>
          <p:cNvSpPr/>
          <p:nvPr/>
        </p:nvSpPr>
        <p:spPr>
          <a:xfrm>
            <a:off x="10595707" y="4069133"/>
            <a:ext cx="1389884" cy="62278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zh-CN" dirty="0"/>
              <a:t>管理</a:t>
            </a:r>
            <a:r>
              <a:rPr lang="en-US" altLang="zh-CN" dirty="0"/>
              <a:t>Issue</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t>辨别</a:t>
            </a:r>
            <a:r>
              <a:rPr lang="en-US" altLang="zh-CN" dirty="0"/>
              <a:t>Issue</a:t>
            </a:r>
            <a:r>
              <a:rPr lang="zh-CN" altLang="zh-CN" dirty="0"/>
              <a:t>的</a:t>
            </a:r>
            <a:r>
              <a:rPr lang="zh-CN" altLang="zh-CN" dirty="0">
                <a:solidFill>
                  <a:srgbClr val="C00000"/>
                </a:solidFill>
              </a:rPr>
              <a:t>类别</a:t>
            </a:r>
            <a:endParaRPr lang="en-US" altLang="zh-CN" dirty="0">
              <a:solidFill>
                <a:srgbClr val="C00000"/>
              </a:solidFill>
            </a:endParaRPr>
          </a:p>
          <a:p>
            <a:pPr lvl="1"/>
            <a:r>
              <a:rPr lang="zh-CN" altLang="zh-CN" dirty="0"/>
              <a:t>代码缺陷</a:t>
            </a:r>
            <a:r>
              <a:rPr lang="zh-CN" altLang="en-US" dirty="0"/>
              <a:t>，</a:t>
            </a:r>
            <a:r>
              <a:rPr lang="zh-CN" altLang="zh-CN" dirty="0"/>
              <a:t>新增功能</a:t>
            </a:r>
            <a:r>
              <a:rPr lang="zh-CN" altLang="en-US" dirty="0"/>
              <a:t>需求</a:t>
            </a:r>
            <a:endParaRPr lang="en-US" altLang="zh-CN" dirty="0"/>
          </a:p>
          <a:p>
            <a:r>
              <a:rPr lang="zh-CN" altLang="zh-CN" dirty="0"/>
              <a:t>确认</a:t>
            </a:r>
            <a:r>
              <a:rPr lang="en-US" altLang="zh-CN" dirty="0"/>
              <a:t>Issue</a:t>
            </a:r>
            <a:r>
              <a:rPr lang="zh-CN" altLang="zh-CN" dirty="0"/>
              <a:t>的</a:t>
            </a:r>
            <a:r>
              <a:rPr lang="zh-CN" altLang="zh-CN" dirty="0">
                <a:solidFill>
                  <a:srgbClr val="C00000"/>
                </a:solidFill>
              </a:rPr>
              <a:t>有效性</a:t>
            </a:r>
            <a:endParaRPr lang="en-US" altLang="zh-CN" dirty="0">
              <a:solidFill>
                <a:srgbClr val="C00000"/>
              </a:solidFill>
            </a:endParaRPr>
          </a:p>
          <a:p>
            <a:pPr lvl="1"/>
            <a:r>
              <a:rPr lang="zh-CN" altLang="en-US" dirty="0"/>
              <a:t>缺陷是否客观存在</a:t>
            </a:r>
            <a:endParaRPr lang="en-US" altLang="zh-CN" dirty="0"/>
          </a:p>
          <a:p>
            <a:pPr lvl="1"/>
            <a:r>
              <a:rPr lang="zh-CN" altLang="en-US" dirty="0"/>
              <a:t>软件需求是否有意义</a:t>
            </a:r>
            <a:endParaRPr lang="en-US" altLang="zh-CN" dirty="0"/>
          </a:p>
          <a:p>
            <a:r>
              <a:rPr lang="zh-CN" altLang="zh-CN" dirty="0"/>
              <a:t>为</a:t>
            </a:r>
            <a:r>
              <a:rPr lang="en-US" altLang="zh-CN" dirty="0"/>
              <a:t>Issue</a:t>
            </a:r>
            <a:r>
              <a:rPr lang="zh-CN" altLang="zh-CN" dirty="0"/>
              <a:t>贴上适当标签</a:t>
            </a:r>
            <a:endParaRPr lang="en-US" altLang="zh-CN" dirty="0"/>
          </a:p>
          <a:p>
            <a:pPr lvl="1"/>
            <a:r>
              <a:rPr lang="zh-CN" altLang="zh-CN" dirty="0"/>
              <a:t>直观地展示其特征信息</a:t>
            </a:r>
            <a:endParaRPr lang="en-US" altLang="zh-CN" dirty="0"/>
          </a:p>
          <a:p>
            <a:pPr lvl="1"/>
            <a:r>
              <a:rPr lang="zh-CN" altLang="zh-CN" dirty="0"/>
              <a:t>“</a:t>
            </a:r>
            <a:r>
              <a:rPr lang="en-US" altLang="zh-CN" dirty="0"/>
              <a:t>Bug</a:t>
            </a:r>
            <a:r>
              <a:rPr lang="zh-CN" altLang="zh-CN" dirty="0"/>
              <a:t>” 表示缺陷修复任务，“</a:t>
            </a:r>
            <a:r>
              <a:rPr lang="en-US" altLang="zh-CN" dirty="0"/>
              <a:t>duplicate</a:t>
            </a:r>
            <a:r>
              <a:rPr lang="zh-CN" altLang="zh-CN" dirty="0"/>
              <a:t>”标签表示这是一个重复的</a:t>
            </a:r>
            <a:r>
              <a:rPr lang="en-US" altLang="zh-CN" dirty="0"/>
              <a:t>Issue</a:t>
            </a:r>
            <a:endParaRPr lang="zh-CN" altLang="en-US" dirty="0"/>
          </a:p>
        </p:txBody>
      </p:sp>
      <p:pic>
        <p:nvPicPr>
          <p:cNvPr id="5" name="图片 4"/>
          <p:cNvPicPr>
            <a:picLocks noChangeAspect="1"/>
          </p:cNvPicPr>
          <p:nvPr/>
        </p:nvPicPr>
        <p:blipFill>
          <a:blip r:embed="rId2"/>
          <a:stretch>
            <a:fillRect/>
          </a:stretch>
        </p:blipFill>
        <p:spPr>
          <a:xfrm>
            <a:off x="6460996" y="2690714"/>
            <a:ext cx="5004557" cy="1704975"/>
          </a:xfrm>
          <a:prstGeom prst="rect">
            <a:avLst/>
          </a:prstGeom>
          <a:ln>
            <a:solidFill>
              <a:schemeClr val="dk1"/>
            </a:solidFill>
          </a:ln>
        </p:spPr>
      </p:pic>
      <p:pic>
        <p:nvPicPr>
          <p:cNvPr id="7" name="图片 6"/>
          <p:cNvPicPr>
            <a:picLocks noChangeAspect="1"/>
          </p:cNvPicPr>
          <p:nvPr/>
        </p:nvPicPr>
        <p:blipFill>
          <a:blip r:embed="rId3"/>
          <a:stretch>
            <a:fillRect/>
          </a:stretch>
        </p:blipFill>
        <p:spPr>
          <a:xfrm>
            <a:off x="6451424" y="837734"/>
            <a:ext cx="5004556" cy="1749959"/>
          </a:xfrm>
          <a:prstGeom prst="rect">
            <a:avLst/>
          </a:prstGeom>
          <a:ln>
            <a:solidFill>
              <a:schemeClr val="dk1"/>
            </a:solidFill>
          </a:ln>
        </p:spPr>
      </p:pic>
      <p:sp>
        <p:nvSpPr>
          <p:cNvPr id="8" name="矩形 7"/>
          <p:cNvSpPr/>
          <p:nvPr/>
        </p:nvSpPr>
        <p:spPr>
          <a:xfrm>
            <a:off x="0" y="6165850"/>
            <a:ext cx="12173476" cy="707886"/>
          </a:xfrm>
          <a:prstGeom prst="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kumimoji="1" lang="zh-CN" altLang="en-US" sz="2800" dirty="0">
                <a:solidFill>
                  <a:schemeClr val="bg1"/>
                </a:solidFill>
                <a:latin typeface="微软雅黑" panose="020B0503020204020204" charset="-122"/>
                <a:ea typeface="微软雅黑" panose="020B0503020204020204" charset="-122"/>
              </a:rPr>
              <a:t>依靠群体来管理</a:t>
            </a:r>
            <a:r>
              <a:rPr kumimoji="1" lang="en-US" altLang="zh-CN" sz="2800" dirty="0">
                <a:solidFill>
                  <a:schemeClr val="bg1"/>
                </a:solidFill>
                <a:latin typeface="微软雅黑" panose="020B0503020204020204" charset="-122"/>
                <a:ea typeface="微软雅黑" panose="020B0503020204020204" charset="-122"/>
              </a:rPr>
              <a:t>Issue</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示例：管理和讨论</a:t>
            </a:r>
            <a:r>
              <a:rPr lang="en-US" altLang="zh-CN" dirty="0"/>
              <a:t>Issue</a:t>
            </a:r>
            <a:endParaRPr lang="zh-CN" altLang="en-US" dirty="0"/>
          </a:p>
        </p:txBody>
      </p:sp>
      <p:pic>
        <p:nvPicPr>
          <p:cNvPr id="5" name="图片 4"/>
          <p:cNvPicPr>
            <a:picLocks noChangeAspect="1"/>
          </p:cNvPicPr>
          <p:nvPr/>
        </p:nvPicPr>
        <p:blipFill>
          <a:blip r:embed="rId2"/>
          <a:stretch>
            <a:fillRect/>
          </a:stretch>
        </p:blipFill>
        <p:spPr>
          <a:xfrm>
            <a:off x="-12139" y="4004466"/>
            <a:ext cx="12190413" cy="2853534"/>
          </a:xfrm>
          <a:prstGeom prst="rect">
            <a:avLst/>
          </a:prstGeom>
          <a:ln w="12700">
            <a:solidFill>
              <a:schemeClr val="tx1"/>
            </a:solidFill>
          </a:ln>
        </p:spPr>
      </p:pic>
      <p:pic>
        <p:nvPicPr>
          <p:cNvPr id="9" name="图片 8"/>
          <p:cNvPicPr>
            <a:picLocks noChangeAspect="1"/>
          </p:cNvPicPr>
          <p:nvPr/>
        </p:nvPicPr>
        <p:blipFill>
          <a:blip r:embed="rId3"/>
          <a:stretch>
            <a:fillRect/>
          </a:stretch>
        </p:blipFill>
        <p:spPr>
          <a:xfrm>
            <a:off x="0" y="926977"/>
            <a:ext cx="12190413" cy="2867018"/>
          </a:xfrm>
          <a:prstGeom prst="rect">
            <a:avLst/>
          </a:prstGeom>
          <a:ln w="12700">
            <a:solidFill>
              <a:schemeClr val="tx1"/>
            </a:solidFill>
          </a:ln>
        </p:spPr>
      </p:pic>
      <p:sp>
        <p:nvSpPr>
          <p:cNvPr id="12" name="矩形 11"/>
          <p:cNvSpPr/>
          <p:nvPr/>
        </p:nvSpPr>
        <p:spPr>
          <a:xfrm>
            <a:off x="7319342" y="4149080"/>
            <a:ext cx="3636404" cy="15998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342900" lvl="1" indent="-342900">
              <a:buFont typeface="Wingdings" panose="05000000000000000000" pitchFamily="2" charset="2"/>
              <a:buChar char="Ø"/>
            </a:pPr>
            <a:r>
              <a:rPr lang="zh-CN" altLang="en-US" sz="2800" dirty="0">
                <a:solidFill>
                  <a:srgbClr val="C00000"/>
                </a:solidFill>
              </a:rPr>
              <a:t>设置</a:t>
            </a:r>
            <a:r>
              <a:rPr lang="en-US" altLang="zh-CN" sz="2800" dirty="0">
                <a:solidFill>
                  <a:srgbClr val="C00000"/>
                </a:solidFill>
              </a:rPr>
              <a:t>Issue</a:t>
            </a:r>
            <a:r>
              <a:rPr lang="zh-CN" altLang="en-US" sz="2800" dirty="0">
                <a:solidFill>
                  <a:srgbClr val="C00000"/>
                </a:solidFill>
              </a:rPr>
              <a:t>优先级</a:t>
            </a:r>
            <a:endParaRPr lang="en-US" altLang="zh-CN" sz="2800" dirty="0">
              <a:solidFill>
                <a:srgbClr val="C00000"/>
              </a:solidFill>
            </a:endParaRPr>
          </a:p>
          <a:p>
            <a:pPr marL="342900" lvl="1" indent="-342900">
              <a:buFont typeface="Wingdings" panose="05000000000000000000" pitchFamily="2" charset="2"/>
              <a:buChar char="Ø"/>
            </a:pPr>
            <a:r>
              <a:rPr lang="zh-CN" altLang="en-US" sz="2800" dirty="0">
                <a:solidFill>
                  <a:srgbClr val="C00000"/>
                </a:solidFill>
              </a:rPr>
              <a:t>补充</a:t>
            </a:r>
            <a:r>
              <a:rPr lang="en-US" altLang="zh-CN" sz="2800" dirty="0">
                <a:solidFill>
                  <a:srgbClr val="C00000"/>
                </a:solidFill>
              </a:rPr>
              <a:t>log</a:t>
            </a:r>
            <a:r>
              <a:rPr lang="zh-CN" altLang="en-US" sz="2800" dirty="0">
                <a:solidFill>
                  <a:srgbClr val="C00000"/>
                </a:solidFill>
              </a:rPr>
              <a:t>截图</a:t>
            </a:r>
            <a:endParaRPr lang="en-US" altLang="zh-CN" sz="2800" dirty="0">
              <a:solidFill>
                <a:srgbClr val="C00000"/>
              </a:solidFill>
            </a:endParaRPr>
          </a:p>
        </p:txBody>
      </p:sp>
      <p:sp>
        <p:nvSpPr>
          <p:cNvPr id="13" name="矩形 12"/>
          <p:cNvSpPr/>
          <p:nvPr/>
        </p:nvSpPr>
        <p:spPr>
          <a:xfrm>
            <a:off x="406574" y="4581128"/>
            <a:ext cx="4824536" cy="134989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1.1 </a:t>
            </a:r>
            <a:r>
              <a:rPr lang="zh-CN" altLang="en-US" dirty="0"/>
              <a:t>闭源软件</a:t>
            </a:r>
          </a:p>
        </p:txBody>
      </p:sp>
      <p:sp>
        <p:nvSpPr>
          <p:cNvPr id="3" name="内容占位符 2"/>
          <p:cNvSpPr>
            <a:spLocks noGrp="1"/>
          </p:cNvSpPr>
          <p:nvPr>
            <p:ph idx="1"/>
          </p:nvPr>
        </p:nvSpPr>
        <p:spPr>
          <a:xfrm>
            <a:off x="539750" y="1125538"/>
            <a:ext cx="10920052" cy="5040312"/>
          </a:xfrm>
        </p:spPr>
        <p:txBody>
          <a:bodyPr/>
          <a:lstStyle/>
          <a:p>
            <a:r>
              <a:rPr lang="zh-CN" altLang="en-US" dirty="0"/>
              <a:t>何为闭源软件</a:t>
            </a:r>
            <a:endParaRPr lang="en-US" altLang="zh-CN" dirty="0"/>
          </a:p>
          <a:p>
            <a:pPr lvl="1"/>
            <a:r>
              <a:rPr lang="zh-CN" altLang="en-US" b="1" dirty="0">
                <a:solidFill>
                  <a:srgbClr val="C00000"/>
                </a:solidFill>
              </a:rPr>
              <a:t>软件代码</a:t>
            </a:r>
            <a:r>
              <a:rPr lang="zh-CN" altLang="zh-CN" b="1" dirty="0">
                <a:solidFill>
                  <a:srgbClr val="C00000"/>
                </a:solidFill>
              </a:rPr>
              <a:t>不对用户开放</a:t>
            </a:r>
            <a:r>
              <a:rPr lang="zh-CN" altLang="en-US" b="1" dirty="0">
                <a:solidFill>
                  <a:srgbClr val="C00000"/>
                </a:solidFill>
              </a:rPr>
              <a:t>的一类软件，购买软件时只提供可运行软件或服务，没有提供源代码</a:t>
            </a:r>
            <a:endParaRPr lang="en-US" altLang="zh-CN" b="1" dirty="0">
              <a:solidFill>
                <a:srgbClr val="C00000"/>
              </a:solidFill>
            </a:endParaRPr>
          </a:p>
          <a:p>
            <a:pPr lvl="1"/>
            <a:r>
              <a:rPr lang="zh-CN" altLang="en-US" dirty="0"/>
              <a:t>以</a:t>
            </a:r>
            <a:r>
              <a:rPr lang="zh-CN" altLang="en-US" b="1" dirty="0">
                <a:solidFill>
                  <a:srgbClr val="C00000"/>
                </a:solidFill>
              </a:rPr>
              <a:t>使用</a:t>
            </a:r>
            <a:r>
              <a:rPr lang="zh-CN" altLang="zh-CN" b="1" dirty="0">
                <a:solidFill>
                  <a:srgbClr val="C00000"/>
                </a:solidFill>
              </a:rPr>
              <a:t>许可证</a:t>
            </a:r>
            <a:r>
              <a:rPr lang="zh-CN" altLang="zh-CN" dirty="0"/>
              <a:t>（</a:t>
            </a:r>
            <a:r>
              <a:rPr lang="en-US" altLang="zh-CN" dirty="0"/>
              <a:t>License</a:t>
            </a:r>
            <a:r>
              <a:rPr lang="zh-CN" altLang="zh-CN" dirty="0"/>
              <a:t>）的方式授权用户使用</a:t>
            </a:r>
            <a:r>
              <a:rPr lang="zh-CN" altLang="en-US" dirty="0"/>
              <a:t>软件</a:t>
            </a:r>
            <a:endParaRPr lang="en-US" altLang="zh-CN" dirty="0"/>
          </a:p>
          <a:p>
            <a:r>
              <a:rPr lang="zh-CN" altLang="en-US" dirty="0"/>
              <a:t>闭源软件的特点</a:t>
            </a:r>
            <a:endParaRPr lang="en-US" altLang="zh-CN" dirty="0"/>
          </a:p>
          <a:p>
            <a:pPr lvl="1"/>
            <a:r>
              <a:rPr lang="zh-CN" altLang="en-US" dirty="0"/>
              <a:t>无法获得源代码（无渠道）</a:t>
            </a:r>
            <a:endParaRPr lang="en-US" altLang="zh-CN" dirty="0"/>
          </a:p>
          <a:p>
            <a:pPr lvl="1"/>
            <a:r>
              <a:rPr lang="zh-CN" altLang="en-US" dirty="0"/>
              <a:t>无权使用源代码（合法性）</a:t>
            </a:r>
            <a:endParaRPr lang="en-US" altLang="zh-CN" dirty="0"/>
          </a:p>
          <a:p>
            <a:r>
              <a:rPr lang="zh-CN" altLang="en-US" dirty="0"/>
              <a:t>闭源软件带来的问题</a:t>
            </a:r>
            <a:endParaRPr lang="en-US" altLang="zh-CN" dirty="0"/>
          </a:p>
          <a:p>
            <a:pPr lvl="1"/>
            <a:r>
              <a:rPr lang="zh-CN" altLang="en-US" b="1" dirty="0">
                <a:solidFill>
                  <a:srgbClr val="C00000"/>
                </a:solidFill>
              </a:rPr>
              <a:t>无法</a:t>
            </a:r>
            <a:r>
              <a:rPr lang="zh-CN" altLang="zh-CN" b="1" dirty="0">
                <a:solidFill>
                  <a:srgbClr val="C00000"/>
                </a:solidFill>
              </a:rPr>
              <a:t>掌握</a:t>
            </a:r>
            <a:r>
              <a:rPr lang="zh-CN" altLang="zh-CN" dirty="0"/>
              <a:t>软件内部实现情况（如是否存在恶意代码），</a:t>
            </a:r>
            <a:r>
              <a:rPr lang="zh-CN" altLang="en-US" dirty="0"/>
              <a:t>难可信；</a:t>
            </a:r>
            <a:endParaRPr lang="en-US" altLang="zh-CN" dirty="0"/>
          </a:p>
          <a:p>
            <a:pPr lvl="1"/>
            <a:r>
              <a:rPr lang="zh-CN" altLang="zh-CN" b="1" dirty="0">
                <a:solidFill>
                  <a:srgbClr val="C00000"/>
                </a:solidFill>
              </a:rPr>
              <a:t>无法修改和完善</a:t>
            </a:r>
            <a:r>
              <a:rPr lang="zh-CN" altLang="en-US" dirty="0"/>
              <a:t>软件</a:t>
            </a:r>
            <a:r>
              <a:rPr lang="zh-CN" altLang="zh-CN" dirty="0"/>
              <a:t>，影响了开发者的</a:t>
            </a:r>
            <a:r>
              <a:rPr lang="zh-CN" altLang="zh-CN" b="1" dirty="0">
                <a:solidFill>
                  <a:srgbClr val="C00000"/>
                </a:solidFill>
              </a:rPr>
              <a:t>创新自由</a:t>
            </a:r>
            <a:endParaRPr lang="en-US" altLang="zh-CN" b="1" dirty="0">
              <a:solidFill>
                <a:srgbClr val="C00000"/>
              </a:solidFill>
            </a:endParaRPr>
          </a:p>
        </p:txBody>
      </p:sp>
      <p:sp>
        <p:nvSpPr>
          <p:cNvPr id="4" name="矩形 3"/>
          <p:cNvSpPr/>
          <p:nvPr/>
        </p:nvSpPr>
        <p:spPr>
          <a:xfrm>
            <a:off x="7065664" y="3537012"/>
            <a:ext cx="4356484" cy="1224136"/>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3200" dirty="0">
                <a:solidFill>
                  <a:schemeClr val="bg1"/>
                </a:solidFill>
                <a:latin typeface="微软雅黑" panose="020B0503020204020204" charset="-122"/>
                <a:ea typeface="微软雅黑" panose="020B0503020204020204" charset="-122"/>
              </a:rPr>
              <a:t>闭源软件只提供可执行代码，不提供源代码</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zh-CN" dirty="0"/>
              <a:t>指派</a:t>
            </a:r>
            <a:r>
              <a:rPr lang="en-US" altLang="zh-CN" dirty="0"/>
              <a:t>Issue</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en-US" dirty="0"/>
              <a:t>何为</a:t>
            </a:r>
            <a:r>
              <a:rPr lang="zh-CN" altLang="zh-CN" dirty="0"/>
              <a:t>指派</a:t>
            </a:r>
            <a:r>
              <a:rPr lang="en-US" altLang="zh-CN" dirty="0"/>
              <a:t>Issue</a:t>
            </a:r>
          </a:p>
          <a:p>
            <a:pPr lvl="1"/>
            <a:r>
              <a:rPr lang="zh-CN" altLang="en-US" dirty="0"/>
              <a:t>将</a:t>
            </a:r>
            <a:r>
              <a:rPr lang="en-US" altLang="zh-CN" dirty="0"/>
              <a:t>Issue</a:t>
            </a:r>
            <a:r>
              <a:rPr lang="zh-CN" altLang="zh-CN" dirty="0"/>
              <a:t>分配给相应人员加以解决</a:t>
            </a:r>
            <a:endParaRPr lang="en-US" altLang="zh-CN" dirty="0"/>
          </a:p>
          <a:p>
            <a:r>
              <a:rPr lang="zh-CN" altLang="en-US" dirty="0"/>
              <a:t>要考虑的因素</a:t>
            </a:r>
            <a:endParaRPr lang="en-US" altLang="zh-CN" dirty="0"/>
          </a:p>
          <a:p>
            <a:pPr lvl="1"/>
            <a:r>
              <a:rPr lang="zh-CN" altLang="zh-CN" dirty="0"/>
              <a:t>群体基于兴趣和特长来认领相关任务</a:t>
            </a:r>
            <a:endParaRPr lang="en-US" altLang="zh-CN" dirty="0"/>
          </a:p>
          <a:p>
            <a:pPr lvl="1"/>
            <a:r>
              <a:rPr lang="zh-CN" altLang="en-US" dirty="0"/>
              <a:t>结合开发者的</a:t>
            </a:r>
            <a:r>
              <a:rPr lang="zh-CN" altLang="zh-CN" dirty="0"/>
              <a:t>开发技术</a:t>
            </a:r>
            <a:r>
              <a:rPr lang="zh-CN" altLang="en-US" dirty="0"/>
              <a:t>和经验</a:t>
            </a:r>
            <a:endParaRPr lang="en-US" altLang="zh-CN" dirty="0"/>
          </a:p>
          <a:p>
            <a:pPr lvl="1"/>
            <a:r>
              <a:rPr lang="zh-CN" altLang="en-US" dirty="0"/>
              <a:t>考虑</a:t>
            </a:r>
            <a:r>
              <a:rPr lang="zh-CN" altLang="zh-CN" dirty="0"/>
              <a:t>开发人员的能力和精力</a:t>
            </a:r>
            <a:endParaRPr lang="en-US" altLang="zh-CN" dirty="0"/>
          </a:p>
          <a:p>
            <a:r>
              <a:rPr lang="en-US" altLang="zh-CN" dirty="0"/>
              <a:t>Issue</a:t>
            </a:r>
            <a:r>
              <a:rPr lang="zh-CN" altLang="zh-CN" dirty="0"/>
              <a:t>指派并</a:t>
            </a:r>
            <a:r>
              <a:rPr lang="zh-CN" altLang="en-US" dirty="0"/>
              <a:t>非</a:t>
            </a:r>
            <a:r>
              <a:rPr lang="zh-CN" altLang="zh-CN" dirty="0"/>
              <a:t>强制性</a:t>
            </a:r>
            <a:endParaRPr lang="en-US" altLang="zh-CN" dirty="0"/>
          </a:p>
          <a:p>
            <a:pPr lvl="1"/>
            <a:r>
              <a:rPr lang="zh-CN" altLang="zh-CN" dirty="0"/>
              <a:t>具有</a:t>
            </a:r>
            <a:r>
              <a:rPr lang="zh-CN" altLang="zh-CN" b="1" dirty="0">
                <a:solidFill>
                  <a:srgbClr val="C00000"/>
                </a:solidFill>
              </a:rPr>
              <a:t>通知和推荐</a:t>
            </a:r>
            <a:r>
              <a:rPr lang="zh-CN" altLang="zh-CN" dirty="0"/>
              <a:t>的性质</a:t>
            </a:r>
            <a:endParaRPr lang="en-US" altLang="zh-CN" dirty="0"/>
          </a:p>
          <a:p>
            <a:pPr lvl="1"/>
            <a:r>
              <a:rPr lang="zh-CN" altLang="zh-CN" dirty="0"/>
              <a:t>接受到任务指派</a:t>
            </a:r>
            <a:r>
              <a:rPr lang="zh-CN" altLang="en-US" dirty="0"/>
              <a:t>的</a:t>
            </a:r>
            <a:r>
              <a:rPr lang="zh-CN" altLang="zh-CN" dirty="0"/>
              <a:t>人员有权决定是否接受该指派，可</a:t>
            </a:r>
            <a:r>
              <a:rPr lang="zh-CN" altLang="zh-CN" b="1" dirty="0">
                <a:solidFill>
                  <a:srgbClr val="C00000"/>
                </a:solidFill>
              </a:rPr>
              <a:t>自愿参加</a:t>
            </a:r>
            <a:r>
              <a:rPr lang="zh-CN" altLang="zh-CN" dirty="0"/>
              <a:t>或</a:t>
            </a:r>
            <a:r>
              <a:rPr lang="zh-CN" altLang="zh-CN" b="1" dirty="0">
                <a:solidFill>
                  <a:srgbClr val="C00000"/>
                </a:solidFill>
              </a:rPr>
              <a:t>拒绝指派</a:t>
            </a:r>
            <a:endParaRPr lang="zh-CN" altLang="en-US" b="1" dirty="0">
              <a:solidFill>
                <a:srgbClr val="C00000"/>
              </a:solidFill>
            </a:endParaRPr>
          </a:p>
        </p:txBody>
      </p:sp>
      <p:pic>
        <p:nvPicPr>
          <p:cNvPr id="5" name="图片 4"/>
          <p:cNvPicPr>
            <a:picLocks noChangeAspect="1"/>
          </p:cNvPicPr>
          <p:nvPr/>
        </p:nvPicPr>
        <p:blipFill>
          <a:blip r:embed="rId2"/>
          <a:stretch>
            <a:fillRect/>
          </a:stretch>
        </p:blipFill>
        <p:spPr>
          <a:xfrm>
            <a:off x="7391350" y="1610940"/>
            <a:ext cx="4716227" cy="709291"/>
          </a:xfrm>
          <a:prstGeom prst="rect">
            <a:avLst/>
          </a:prstGeom>
        </p:spPr>
      </p:pic>
      <p:pic>
        <p:nvPicPr>
          <p:cNvPr id="7" name="图片 6"/>
          <p:cNvPicPr>
            <a:picLocks noChangeAspect="1"/>
          </p:cNvPicPr>
          <p:nvPr/>
        </p:nvPicPr>
        <p:blipFill>
          <a:blip r:embed="rId3"/>
          <a:stretch>
            <a:fillRect/>
          </a:stretch>
        </p:blipFill>
        <p:spPr>
          <a:xfrm>
            <a:off x="7975228" y="2355029"/>
            <a:ext cx="3808462" cy="2182741"/>
          </a:xfrm>
          <a:prstGeom prst="rect">
            <a:avLst/>
          </a:prstGeom>
        </p:spPr>
      </p:pic>
      <p:sp>
        <p:nvSpPr>
          <p:cNvPr id="8" name="矩形 7"/>
          <p:cNvSpPr/>
          <p:nvPr/>
        </p:nvSpPr>
        <p:spPr>
          <a:xfrm>
            <a:off x="7247334" y="1268760"/>
            <a:ext cx="4860243" cy="342038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矩形 8"/>
          <p:cNvSpPr/>
          <p:nvPr/>
        </p:nvSpPr>
        <p:spPr>
          <a:xfrm>
            <a:off x="7975228" y="2389734"/>
            <a:ext cx="1612366" cy="787238"/>
          </a:xfrm>
          <a:prstGeom prst="rect">
            <a:avLst/>
          </a:prstGeom>
          <a:noFill/>
          <a:ln>
            <a:solidFill>
              <a:srgbClr val="FF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示例：指派</a:t>
            </a:r>
            <a:r>
              <a:rPr lang="en-US" altLang="zh-CN" dirty="0"/>
              <a:t>Issue</a:t>
            </a:r>
            <a:r>
              <a:rPr lang="zh-CN" altLang="en-US" dirty="0"/>
              <a:t>的负责人</a:t>
            </a:r>
          </a:p>
        </p:txBody>
      </p:sp>
      <p:pic>
        <p:nvPicPr>
          <p:cNvPr id="5" name="图片 4"/>
          <p:cNvPicPr>
            <a:picLocks noChangeAspect="1"/>
          </p:cNvPicPr>
          <p:nvPr/>
        </p:nvPicPr>
        <p:blipFill>
          <a:blip r:embed="rId2"/>
          <a:stretch>
            <a:fillRect/>
          </a:stretch>
        </p:blipFill>
        <p:spPr>
          <a:xfrm>
            <a:off x="0" y="1248071"/>
            <a:ext cx="12190413" cy="4361857"/>
          </a:xfrm>
          <a:prstGeom prst="rect">
            <a:avLst/>
          </a:prstGeom>
          <a:ln w="12700">
            <a:solidFill>
              <a:schemeClr val="tx1"/>
            </a:solidFill>
          </a:ln>
        </p:spPr>
      </p:pic>
      <p:sp>
        <p:nvSpPr>
          <p:cNvPr id="6" name="矩形 5"/>
          <p:cNvSpPr/>
          <p:nvPr/>
        </p:nvSpPr>
        <p:spPr>
          <a:xfrm>
            <a:off x="9659602" y="3933057"/>
            <a:ext cx="2160240" cy="75608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zh-CN" dirty="0"/>
              <a:t>跟踪</a:t>
            </a:r>
            <a:r>
              <a:rPr lang="en-US" altLang="zh-CN" dirty="0"/>
              <a:t>Issue</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t>跟踪和记录</a:t>
            </a:r>
            <a:r>
              <a:rPr lang="en-US" altLang="zh-CN" dirty="0"/>
              <a:t>Issue</a:t>
            </a:r>
            <a:r>
              <a:rPr lang="zh-CN" altLang="zh-CN" dirty="0"/>
              <a:t>的解决过程，掌握</a:t>
            </a:r>
            <a:r>
              <a:rPr lang="en-US" altLang="zh-CN" dirty="0"/>
              <a:t>Issue</a:t>
            </a:r>
            <a:r>
              <a:rPr lang="zh-CN" altLang="zh-CN" dirty="0"/>
              <a:t>解决状况</a:t>
            </a:r>
            <a:endParaRPr lang="en-US" altLang="zh-CN" dirty="0"/>
          </a:p>
          <a:p>
            <a:pPr lvl="1"/>
            <a:r>
              <a:rPr lang="zh-CN" altLang="zh-CN" dirty="0"/>
              <a:t>事件的发起者</a:t>
            </a:r>
            <a:endParaRPr lang="en-US" altLang="zh-CN" dirty="0"/>
          </a:p>
          <a:p>
            <a:pPr lvl="1"/>
            <a:r>
              <a:rPr lang="zh-CN" altLang="zh-CN" dirty="0"/>
              <a:t>发生的时间点</a:t>
            </a:r>
            <a:endParaRPr lang="en-US" altLang="zh-CN" dirty="0"/>
          </a:p>
          <a:p>
            <a:pPr lvl="1"/>
            <a:r>
              <a:rPr lang="zh-CN" altLang="zh-CN" dirty="0"/>
              <a:t>事件的内容等</a:t>
            </a:r>
            <a:endParaRPr lang="zh-CN" altLang="en-US" dirty="0"/>
          </a:p>
        </p:txBody>
      </p:sp>
      <p:pic>
        <p:nvPicPr>
          <p:cNvPr id="5" name="图片 4"/>
          <p:cNvPicPr>
            <a:picLocks noChangeAspect="1"/>
          </p:cNvPicPr>
          <p:nvPr/>
        </p:nvPicPr>
        <p:blipFill>
          <a:blip r:embed="rId2"/>
          <a:stretch>
            <a:fillRect/>
          </a:stretch>
        </p:blipFill>
        <p:spPr>
          <a:xfrm>
            <a:off x="5087094" y="1880828"/>
            <a:ext cx="6563569" cy="4409804"/>
          </a:xfrm>
          <a:prstGeom prst="rect">
            <a:avLst/>
          </a:prstGeom>
          <a:ln>
            <a:solidFill>
              <a:schemeClr val="tx1"/>
            </a:solidFill>
          </a:ln>
        </p:spPr>
      </p:pic>
      <p:sp>
        <p:nvSpPr>
          <p:cNvPr id="6" name="矩形 5"/>
          <p:cNvSpPr/>
          <p:nvPr/>
        </p:nvSpPr>
        <p:spPr>
          <a:xfrm>
            <a:off x="7751390" y="2744924"/>
            <a:ext cx="1440160"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635266" y="4275367"/>
            <a:ext cx="4824536" cy="36003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103318" y="5050756"/>
            <a:ext cx="4464496" cy="3600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下 3"/>
          <p:cNvSpPr/>
          <p:nvPr/>
        </p:nvSpPr>
        <p:spPr>
          <a:xfrm>
            <a:off x="10559702" y="2204864"/>
            <a:ext cx="1008112" cy="154817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思考和讨论</a:t>
            </a:r>
          </a:p>
        </p:txBody>
      </p:sp>
      <p:sp>
        <p:nvSpPr>
          <p:cNvPr id="3" name="内容占位符 2"/>
          <p:cNvSpPr>
            <a:spLocks noGrp="1"/>
          </p:cNvSpPr>
          <p:nvPr>
            <p:ph idx="1"/>
          </p:nvPr>
        </p:nvSpPr>
        <p:spPr/>
        <p:txBody>
          <a:bodyPr/>
          <a:lstStyle/>
          <a:p>
            <a:r>
              <a:rPr lang="zh-CN" altLang="en-US" dirty="0"/>
              <a:t>在开源软件社区中，基于</a:t>
            </a:r>
            <a:r>
              <a:rPr lang="en-US" altLang="zh-CN" dirty="0"/>
              <a:t>Issue</a:t>
            </a:r>
            <a:r>
              <a:rPr lang="zh-CN" altLang="en-US" dirty="0"/>
              <a:t>的管理有何优点？</a:t>
            </a:r>
            <a:r>
              <a:rPr lang="en-US" altLang="zh-CN" dirty="0"/>
              <a:t>Issue</a:t>
            </a:r>
            <a:r>
              <a:rPr lang="zh-CN" altLang="en-US" dirty="0"/>
              <a:t>机制能否支持开源软件的群体发开发？为什么？</a:t>
            </a:r>
            <a:endParaRPr lang="en-US" altLang="zh-CN" dirty="0"/>
          </a:p>
          <a:p>
            <a:endParaRPr lang="en-US" altLang="zh-CN" dirty="0"/>
          </a:p>
          <a:p>
            <a:r>
              <a:rPr lang="zh-CN" altLang="en-US" dirty="0"/>
              <a:t>群体化开发方法能否有效提高软件创新、开发效率和质量，为什么？</a:t>
            </a:r>
          </a:p>
        </p:txBody>
      </p:sp>
      <p:pic>
        <p:nvPicPr>
          <p:cNvPr id="4" name="图片 3"/>
          <p:cNvPicPr>
            <a:picLocks noChangeAspect="1"/>
          </p:cNvPicPr>
          <p:nvPr/>
        </p:nvPicPr>
        <p:blipFill>
          <a:blip r:embed="rId2"/>
          <a:stretch>
            <a:fillRect/>
          </a:stretch>
        </p:blipFill>
        <p:spPr>
          <a:xfrm>
            <a:off x="10235666" y="4262408"/>
            <a:ext cx="1476163" cy="1968489"/>
          </a:xfrm>
          <a:prstGeom prst="rect">
            <a:avLst/>
          </a:prstGeom>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传统软件开发的集中式版本管理</a:t>
            </a:r>
          </a:p>
        </p:txBody>
      </p:sp>
      <p:sp>
        <p:nvSpPr>
          <p:cNvPr id="4" name="笑脸 3"/>
          <p:cNvSpPr/>
          <p:nvPr/>
        </p:nvSpPr>
        <p:spPr>
          <a:xfrm>
            <a:off x="5781885" y="1262663"/>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笑脸 4"/>
          <p:cNvSpPr/>
          <p:nvPr/>
        </p:nvSpPr>
        <p:spPr>
          <a:xfrm>
            <a:off x="3228247" y="1808820"/>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笑脸 5"/>
          <p:cNvSpPr/>
          <p:nvPr/>
        </p:nvSpPr>
        <p:spPr>
          <a:xfrm>
            <a:off x="8335523" y="1910735"/>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笑脸 6"/>
          <p:cNvSpPr/>
          <p:nvPr/>
        </p:nvSpPr>
        <p:spPr>
          <a:xfrm>
            <a:off x="9119542" y="3267684"/>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笑脸 7"/>
          <p:cNvSpPr/>
          <p:nvPr/>
        </p:nvSpPr>
        <p:spPr>
          <a:xfrm>
            <a:off x="7571370" y="4610218"/>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笑脸 8"/>
          <p:cNvSpPr/>
          <p:nvPr/>
        </p:nvSpPr>
        <p:spPr>
          <a:xfrm>
            <a:off x="4479017" y="4617132"/>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笑脸 9"/>
          <p:cNvSpPr/>
          <p:nvPr/>
        </p:nvSpPr>
        <p:spPr>
          <a:xfrm>
            <a:off x="2624547" y="3429000"/>
            <a:ext cx="648072" cy="648072"/>
          </a:xfrm>
          <a:prstGeom prst="smileyFac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圆柱体 10"/>
          <p:cNvSpPr/>
          <p:nvPr/>
        </p:nvSpPr>
        <p:spPr>
          <a:xfrm>
            <a:off x="5235455" y="2726569"/>
            <a:ext cx="2155895" cy="1189187"/>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t>软件版本库</a:t>
            </a:r>
          </a:p>
        </p:txBody>
      </p:sp>
      <p:cxnSp>
        <p:nvCxnSpPr>
          <p:cNvPr id="13" name="直接箭头连接符 12"/>
          <p:cNvCxnSpPr>
            <a:stCxn id="4" idx="4"/>
            <a:endCxn id="11" idx="1"/>
          </p:cNvCxnSpPr>
          <p:nvPr/>
        </p:nvCxnSpPr>
        <p:spPr>
          <a:xfrm>
            <a:off x="6105921" y="1910735"/>
            <a:ext cx="207482" cy="815834"/>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5"/>
          </p:cNvCxnSpPr>
          <p:nvPr/>
        </p:nvCxnSpPr>
        <p:spPr>
          <a:xfrm>
            <a:off x="3781411" y="2361984"/>
            <a:ext cx="1454044" cy="634968"/>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6"/>
          </p:cNvCxnSpPr>
          <p:nvPr/>
        </p:nvCxnSpPr>
        <p:spPr>
          <a:xfrm flipV="1">
            <a:off x="3272619" y="3501008"/>
            <a:ext cx="1962836" cy="252028"/>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9" idx="7"/>
          </p:cNvCxnSpPr>
          <p:nvPr/>
        </p:nvCxnSpPr>
        <p:spPr>
          <a:xfrm flipV="1">
            <a:off x="5032181" y="3969060"/>
            <a:ext cx="810997" cy="742980"/>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8" idx="0"/>
          </p:cNvCxnSpPr>
          <p:nvPr/>
        </p:nvCxnSpPr>
        <p:spPr>
          <a:xfrm flipH="1" flipV="1">
            <a:off x="7139322" y="3861048"/>
            <a:ext cx="756084" cy="749170"/>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7" idx="2"/>
          </p:cNvCxnSpPr>
          <p:nvPr/>
        </p:nvCxnSpPr>
        <p:spPr>
          <a:xfrm flipH="1" flipV="1">
            <a:off x="7391350" y="3501008"/>
            <a:ext cx="1728192" cy="90712"/>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6" idx="3"/>
          </p:cNvCxnSpPr>
          <p:nvPr/>
        </p:nvCxnSpPr>
        <p:spPr>
          <a:xfrm flipH="1">
            <a:off x="7391350" y="2463899"/>
            <a:ext cx="1039081" cy="576137"/>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sp>
        <p:nvSpPr>
          <p:cNvPr id="26" name="Rectangle 5"/>
          <p:cNvSpPr txBox="1">
            <a:spLocks noChangeArrowheads="1"/>
          </p:cNvSpPr>
          <p:nvPr/>
        </p:nvSpPr>
        <p:spPr>
          <a:xfrm>
            <a:off x="694606" y="5664363"/>
            <a:ext cx="8532948" cy="707887"/>
          </a:xfrm>
          <a:prstGeom prst="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vertOverflow="overflow" horzOverflow="overflow" vert="horz" wrap="square" numCol="1" spcCol="0" rtlCol="0" fromWordArt="0" anchor="ctr" anchorCtr="0" forceAA="0" compatLnSpc="1">
            <a:noAutofit/>
          </a:bodyPr>
          <a:lstStyle>
            <a:defPPr>
              <a:defRPr lang="en-US"/>
            </a:defPPr>
            <a:lvl1pPr marL="457200" indent="-457200" algn="just">
              <a:buFont typeface="Wingdings" panose="05000000000000000000" pitchFamily="2" charset="2"/>
              <a:buChar char="ü"/>
              <a:defRPr kumimoji="1" sz="2800">
                <a:solidFill>
                  <a:schemeClr val="bg1"/>
                </a:solidFill>
                <a:latin typeface="微软雅黑" panose="020B0503020204020204" charset="-122"/>
                <a:ea typeface="微软雅黑" panose="020B0503020204020204" charset="-122"/>
              </a:defRPr>
            </a:lvl1pPr>
            <a:lvl2pPr marL="742950" marR="0"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ü"/>
              <a:defRPr kumimoji="1" sz="2800" kern="1200">
                <a:solidFill>
                  <a:srgbClr val="002060"/>
                </a:solidFill>
                <a:latin typeface="+mn-lt"/>
                <a:ea typeface="+mn-ea"/>
                <a:cs typeface="+mn-cs"/>
              </a:defRPr>
            </a:lvl2pPr>
            <a:lvl3pPr marL="1143000" indent="-228600" algn="l" rtl="0" eaLnBrk="0" fontAlgn="base" hangingPunct="0">
              <a:spcBef>
                <a:spcPct val="20000"/>
              </a:spcBef>
              <a:spcAft>
                <a:spcPct val="0"/>
              </a:spcAft>
              <a:buFont typeface="Wingdings" panose="05000000000000000000" pitchFamily="2" charset="2"/>
              <a:buChar char="p"/>
              <a:defRPr kumimoji="1" sz="2400" kern="1200">
                <a:solidFill>
                  <a:srgbClr val="002060"/>
                </a:solidFill>
                <a:latin typeface="+mn-lt"/>
                <a:ea typeface="+mn-ea"/>
                <a:cs typeface="+mn-cs"/>
              </a:defRPr>
            </a:lvl3pPr>
            <a:lvl4pPr marL="1600200" indent="-228600" algn="l" rtl="0" eaLnBrk="0" fontAlgn="base" hangingPunct="0">
              <a:spcBef>
                <a:spcPct val="20000"/>
              </a:spcBef>
              <a:spcAft>
                <a:spcPct val="0"/>
              </a:spcAft>
              <a:buFont typeface="Wingdings" panose="05000000000000000000" pitchFamily="2" charset="2"/>
              <a:buChar char="n"/>
              <a:defRPr kumimoji="1" sz="2000" kern="1200">
                <a:solidFill>
                  <a:srgbClr val="002060"/>
                </a:solidFill>
                <a:latin typeface="+mn-lt"/>
                <a:ea typeface="+mn-ea"/>
                <a:cs typeface="+mn-cs"/>
              </a:defRPr>
            </a:lvl4pPr>
            <a:lvl5pPr marL="1828800" indent="0" algn="l" rtl="0" eaLnBrk="0" fontAlgn="base" hangingPunct="0">
              <a:spcBef>
                <a:spcPct val="20000"/>
              </a:spcBef>
              <a:spcAft>
                <a:spcPct val="0"/>
              </a:spcAft>
              <a:buFont typeface="Wingdings" panose="05000000000000000000" pitchFamily="2" charset="2"/>
              <a:buNone/>
              <a:defRPr kumimoji="1"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indent="0">
              <a:buNone/>
            </a:pPr>
            <a:r>
              <a:rPr lang="zh-CN" altLang="en-US" dirty="0">
                <a:sym typeface="+mn-ea"/>
              </a:rPr>
              <a:t>多人同时需要该代码时会存在什么样的问题？</a:t>
            </a:r>
            <a:endParaRPr lang="en-US" altLang="zh-CN" dirty="0">
              <a:sym typeface="+mn-ea"/>
            </a:endParaRPr>
          </a:p>
        </p:txBody>
      </p:sp>
      <p:pic>
        <p:nvPicPr>
          <p:cNvPr id="27" name="图片 26" descr="地图&#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3578" y="5664363"/>
            <a:ext cx="1351501" cy="703917"/>
          </a:xfrm>
          <a:prstGeom prst="rect">
            <a:avLst/>
          </a:prstGeom>
        </p:spPr>
      </p:pic>
      <p:sp>
        <p:nvSpPr>
          <p:cNvPr id="28" name="文本框 27"/>
          <p:cNvSpPr txBox="1"/>
          <p:nvPr/>
        </p:nvSpPr>
        <p:spPr>
          <a:xfrm>
            <a:off x="5332361" y="2082611"/>
            <a:ext cx="1944216" cy="461665"/>
          </a:xfrm>
          <a:prstGeom prst="rect">
            <a:avLst/>
          </a:prstGeom>
          <a:noFill/>
        </p:spPr>
        <p:txBody>
          <a:bodyPr wrap="square" rtlCol="0">
            <a:spAutoFit/>
          </a:bodyPr>
          <a:lstStyle/>
          <a:p>
            <a:pPr algn="ctr"/>
            <a:r>
              <a:rPr lang="zh-CN" altLang="en-US" dirty="0">
                <a:solidFill>
                  <a:srgbClr val="C00000"/>
                </a:solidFill>
                <a:latin typeface="+mn-ea"/>
                <a:ea typeface="+mn-ea"/>
              </a:rPr>
              <a:t>访问和存取</a:t>
            </a: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3.3  </a:t>
            </a:r>
            <a:r>
              <a:rPr lang="zh-CN" altLang="zh-CN" dirty="0"/>
              <a:t>分布式版本管理</a:t>
            </a:r>
            <a:r>
              <a:rPr lang="zh-CN" altLang="en-US" dirty="0"/>
              <a:t>思想</a:t>
            </a:r>
          </a:p>
        </p:txBody>
      </p:sp>
      <p:grpSp>
        <p:nvGrpSpPr>
          <p:cNvPr id="19" name="画布 125984"/>
          <p:cNvGrpSpPr/>
          <p:nvPr/>
        </p:nvGrpSpPr>
        <p:grpSpPr>
          <a:xfrm>
            <a:off x="709270" y="800708"/>
            <a:ext cx="9814428" cy="3309159"/>
            <a:chOff x="0" y="0"/>
            <a:chExt cx="5274310" cy="1209675"/>
          </a:xfrm>
        </p:grpSpPr>
        <p:sp>
          <p:nvSpPr>
            <p:cNvPr id="20" name="矩形 19"/>
            <p:cNvSpPr/>
            <p:nvPr/>
          </p:nvSpPr>
          <p:spPr>
            <a:xfrm>
              <a:off x="0" y="0"/>
              <a:ext cx="5274310" cy="1209675"/>
            </a:xfrm>
            <a:prstGeom prst="rect">
              <a:avLst/>
            </a:prstGeom>
            <a:solidFill>
              <a:prstClr val="white"/>
            </a:solidFill>
          </p:spPr>
        </p:sp>
        <p:sp>
          <p:nvSpPr>
            <p:cNvPr id="21" name="圆柱体 20"/>
            <p:cNvSpPr/>
            <p:nvPr/>
          </p:nvSpPr>
          <p:spPr>
            <a:xfrm>
              <a:off x="119121" y="215562"/>
              <a:ext cx="927997" cy="617028"/>
            </a:xfrm>
            <a:prstGeom prst="can">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r>
                <a:rPr lang="zh-CN" kern="100">
                  <a:effectLst/>
                  <a:latin typeface="+mn-ea"/>
                  <a:cs typeface="Times New Roman" panose="02020603050405020304" pitchFamily="18" charset="0"/>
                </a:rPr>
                <a:t>本地工作区</a:t>
              </a:r>
            </a:p>
          </p:txBody>
        </p:sp>
        <p:sp>
          <p:nvSpPr>
            <p:cNvPr id="22" name="圆柱体 21"/>
            <p:cNvSpPr/>
            <p:nvPr/>
          </p:nvSpPr>
          <p:spPr>
            <a:xfrm>
              <a:off x="1384830" y="216104"/>
              <a:ext cx="807720" cy="616486"/>
            </a:xfrm>
            <a:prstGeom prst="can">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r>
                <a:rPr lang="zh-CN" kern="100">
                  <a:effectLst/>
                  <a:latin typeface="+mn-ea"/>
                  <a:cs typeface="Times New Roman" panose="02020603050405020304" pitchFamily="18" charset="0"/>
                </a:rPr>
                <a:t>暂存区</a:t>
              </a:r>
            </a:p>
          </p:txBody>
        </p:sp>
        <p:sp>
          <p:nvSpPr>
            <p:cNvPr id="23" name="圆柱体 22"/>
            <p:cNvSpPr/>
            <p:nvPr/>
          </p:nvSpPr>
          <p:spPr>
            <a:xfrm>
              <a:off x="2585618" y="216104"/>
              <a:ext cx="899117" cy="616486"/>
            </a:xfrm>
            <a:prstGeom prst="can">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r>
                <a:rPr lang="zh-CN" kern="100" dirty="0">
                  <a:effectLst/>
                  <a:latin typeface="+mn-ea"/>
                  <a:cs typeface="Times New Roman" panose="02020603050405020304" pitchFamily="18" charset="0"/>
                </a:rPr>
                <a:t>本地版本库</a:t>
              </a:r>
            </a:p>
          </p:txBody>
        </p:sp>
        <p:sp>
          <p:nvSpPr>
            <p:cNvPr id="24" name="圆柱体 23"/>
            <p:cNvSpPr/>
            <p:nvPr/>
          </p:nvSpPr>
          <p:spPr>
            <a:xfrm>
              <a:off x="4032730" y="219831"/>
              <a:ext cx="926783" cy="616486"/>
            </a:xfrm>
            <a:prstGeom prst="can">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r>
                <a:rPr lang="zh-CN" kern="100" dirty="0">
                  <a:effectLst/>
                  <a:latin typeface="+mn-ea"/>
                  <a:cs typeface="Times New Roman" panose="02020603050405020304" pitchFamily="18" charset="0"/>
                </a:rPr>
                <a:t>远程</a:t>
              </a:r>
              <a:r>
                <a:rPr lang="en-US" altLang="zh-CN" kern="100" dirty="0">
                  <a:latin typeface="+mn-ea"/>
                  <a:cs typeface="Times New Roman" panose="02020603050405020304" pitchFamily="18" charset="0"/>
                </a:rPr>
                <a:t>(</a:t>
              </a:r>
              <a:r>
                <a:rPr lang="zh-CN" altLang="en-US" kern="100" dirty="0">
                  <a:latin typeface="+mn-ea"/>
                  <a:cs typeface="Times New Roman" panose="02020603050405020304" pitchFamily="18" charset="0"/>
                </a:rPr>
                <a:t>中心</a:t>
              </a:r>
              <a:r>
                <a:rPr lang="en-US" altLang="zh-CN" kern="100" dirty="0">
                  <a:latin typeface="+mn-ea"/>
                  <a:cs typeface="Times New Roman" panose="02020603050405020304" pitchFamily="18" charset="0"/>
                </a:rPr>
                <a:t>)</a:t>
              </a:r>
              <a:r>
                <a:rPr lang="zh-CN" kern="100" dirty="0">
                  <a:effectLst/>
                  <a:latin typeface="+mn-ea"/>
                  <a:cs typeface="Times New Roman" panose="02020603050405020304" pitchFamily="18" charset="0"/>
                </a:rPr>
                <a:t>版本库</a:t>
              </a:r>
            </a:p>
          </p:txBody>
        </p:sp>
        <p:cxnSp>
          <p:nvCxnSpPr>
            <p:cNvPr id="25" name="直接箭头连接符 24"/>
            <p:cNvCxnSpPr>
              <a:stCxn id="21" idx="4"/>
              <a:endCxn id="22" idx="2"/>
            </p:cNvCxnSpPr>
            <p:nvPr/>
          </p:nvCxnSpPr>
          <p:spPr>
            <a:xfrm>
              <a:off x="1047118" y="524076"/>
              <a:ext cx="337712" cy="27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2" idx="4"/>
              <a:endCxn id="23" idx="2"/>
            </p:cNvCxnSpPr>
            <p:nvPr/>
          </p:nvCxnSpPr>
          <p:spPr>
            <a:xfrm>
              <a:off x="2192550" y="524347"/>
              <a:ext cx="393068"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3" idx="4"/>
              <a:endCxn id="24" idx="2"/>
            </p:cNvCxnSpPr>
            <p:nvPr/>
          </p:nvCxnSpPr>
          <p:spPr>
            <a:xfrm>
              <a:off x="3484735" y="524347"/>
              <a:ext cx="547995" cy="3727"/>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文本框 125993"/>
            <p:cNvSpPr txBox="1"/>
            <p:nvPr/>
          </p:nvSpPr>
          <p:spPr>
            <a:xfrm>
              <a:off x="1207402" y="899890"/>
              <a:ext cx="1470427" cy="200984"/>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ctr"/>
              <a:r>
                <a:rPr lang="zh-CN" kern="100" dirty="0">
                  <a:solidFill>
                    <a:srgbClr val="C00000"/>
                  </a:solidFill>
                  <a:effectLst/>
                  <a:latin typeface="+mn-ea"/>
                  <a:ea typeface="+mn-ea"/>
                  <a:cs typeface="Times New Roman" panose="02020603050405020304" pitchFamily="18" charset="0"/>
                </a:rPr>
                <a:t>本地计算机</a:t>
              </a:r>
            </a:p>
          </p:txBody>
        </p:sp>
        <p:sp>
          <p:nvSpPr>
            <p:cNvPr id="29" name="矩形 28"/>
            <p:cNvSpPr/>
            <p:nvPr/>
          </p:nvSpPr>
          <p:spPr>
            <a:xfrm>
              <a:off x="0" y="105377"/>
              <a:ext cx="3664880" cy="995497"/>
            </a:xfrm>
            <a:prstGeom prst="rect">
              <a:avLst/>
            </a:prstGeom>
            <a:noFill/>
            <a:ln w="25400">
              <a:solidFill>
                <a:schemeClr val="tx1"/>
              </a:solid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just"/>
              <a:r>
                <a:rPr lang="en-US" sz="1050" kern="100">
                  <a:noFill/>
                  <a:effectLst/>
                  <a:ea typeface="等线" panose="02010600030101010101" pitchFamily="2" charset="-122"/>
                  <a:cs typeface="Times New Roman" panose="02020603050405020304" pitchFamily="18" charset="0"/>
                </a:rPr>
                <a:t> </a:t>
              </a:r>
              <a:endParaRPr lang="zh-CN" sz="1050" kern="100">
                <a:effectLst/>
                <a:ea typeface="等线" panose="02010600030101010101" pitchFamily="2" charset="-122"/>
                <a:cs typeface="Times New Roman" panose="02020603050405020304" pitchFamily="18" charset="0"/>
              </a:endParaRPr>
            </a:p>
          </p:txBody>
        </p:sp>
        <p:sp>
          <p:nvSpPr>
            <p:cNvPr id="30" name="文本框 125993"/>
            <p:cNvSpPr txBox="1"/>
            <p:nvPr/>
          </p:nvSpPr>
          <p:spPr>
            <a:xfrm>
              <a:off x="3921235" y="887350"/>
              <a:ext cx="1107632" cy="189030"/>
            </a:xfrm>
            <a:prstGeom prst="rect">
              <a:avLst/>
            </a:prstGeom>
            <a:noFill/>
            <a:ln w="6350">
              <a:noFill/>
            </a:ln>
          </p:spPr>
          <p:txBody>
            <a:bodyPr rot="0" spcFirstLastPara="0" vert="horz" wrap="square" lIns="91440" tIns="45720" rIns="91440" bIns="45720" numCol="1" spcCol="0" rtlCol="0" fromWordArt="0" anchor="t" anchorCtr="0" forceAA="0" compatLnSpc="1">
              <a:noAutofit/>
            </a:bodyPr>
            <a:lstStyle/>
            <a:p>
              <a:pPr algn="ctr"/>
              <a:r>
                <a:rPr lang="zh-CN" kern="100" dirty="0">
                  <a:solidFill>
                    <a:srgbClr val="C00000"/>
                  </a:solidFill>
                  <a:effectLst/>
                  <a:latin typeface="+mn-ea"/>
                  <a:ea typeface="+mn-ea"/>
                  <a:cs typeface="Times New Roman" panose="02020603050405020304" pitchFamily="18" charset="0"/>
                </a:rPr>
                <a:t>远端计算机</a:t>
              </a:r>
            </a:p>
          </p:txBody>
        </p:sp>
      </p:grpSp>
      <p:sp>
        <p:nvSpPr>
          <p:cNvPr id="36" name="矩形 35"/>
          <p:cNvSpPr/>
          <p:nvPr/>
        </p:nvSpPr>
        <p:spPr>
          <a:xfrm>
            <a:off x="709270" y="4032105"/>
            <a:ext cx="11089232" cy="25292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zh-CN" altLang="zh-CN" sz="2800" dirty="0">
                <a:effectLst/>
                <a:latin typeface="+mn-ea"/>
                <a:cs typeface="Times New Roman" panose="02020603050405020304" pitchFamily="18" charset="0"/>
              </a:rPr>
              <a:t>采用分级处理方式来区分软件项目文件的不同状态</a:t>
            </a:r>
            <a:endParaRPr lang="en-US" altLang="zh-CN" sz="2800" dirty="0">
              <a:latin typeface="+mn-ea"/>
              <a:cs typeface="Times New Roman" panose="02020603050405020304" pitchFamily="18" charset="0"/>
            </a:endParaRPr>
          </a:p>
          <a:p>
            <a:pPr marL="457200" indent="-457200" algn="just">
              <a:buFont typeface="Wingdings" panose="05000000000000000000" pitchFamily="2" charset="2"/>
              <a:buChar char="ü"/>
            </a:pPr>
            <a:r>
              <a:rPr lang="zh-CN" altLang="zh-CN" sz="2800" dirty="0">
                <a:solidFill>
                  <a:srgbClr val="C00000"/>
                </a:solidFill>
                <a:effectLst/>
                <a:latin typeface="+mn-ea"/>
                <a:cs typeface="Times New Roman" panose="02020603050405020304" pitchFamily="18" charset="0"/>
              </a:rPr>
              <a:t>工作区、暂存区、本地版本库</a:t>
            </a:r>
            <a:r>
              <a:rPr lang="zh-CN" altLang="zh-CN" sz="2800" dirty="0">
                <a:effectLst/>
                <a:latin typeface="+mn-ea"/>
                <a:cs typeface="Times New Roman" panose="02020603050405020304" pitchFamily="18" charset="0"/>
              </a:rPr>
              <a:t>建在开发人员自己的计算机之中</a:t>
            </a:r>
            <a:r>
              <a:rPr lang="zh-CN" altLang="en-US" sz="2800" dirty="0">
                <a:effectLst/>
                <a:latin typeface="+mn-ea"/>
                <a:cs typeface="Times New Roman" panose="02020603050405020304" pitchFamily="18" charset="0"/>
              </a:rPr>
              <a:t>，</a:t>
            </a:r>
            <a:r>
              <a:rPr lang="zh-CN" altLang="zh-CN" sz="2800" dirty="0">
                <a:solidFill>
                  <a:srgbClr val="C00000"/>
                </a:solidFill>
                <a:effectLst/>
                <a:latin typeface="+mn-ea"/>
                <a:cs typeface="Times New Roman" panose="02020603050405020304" pitchFamily="18" charset="0"/>
              </a:rPr>
              <a:t>远程版本库</a:t>
            </a:r>
            <a:r>
              <a:rPr lang="zh-CN" altLang="zh-CN" sz="2800" dirty="0">
                <a:effectLst/>
                <a:latin typeface="+mn-ea"/>
                <a:cs typeface="Times New Roman" panose="02020603050405020304" pitchFamily="18" charset="0"/>
              </a:rPr>
              <a:t>建在远程的中心服务器上</a:t>
            </a:r>
            <a:endParaRPr lang="en-US" altLang="zh-CN" sz="2800" dirty="0">
              <a:effectLst/>
              <a:latin typeface="+mn-ea"/>
              <a:cs typeface="Times New Roman" panose="02020603050405020304" pitchFamily="18" charset="0"/>
            </a:endParaRPr>
          </a:p>
          <a:p>
            <a:pPr marL="457200" indent="-457200" algn="just">
              <a:buFont typeface="Wingdings" panose="05000000000000000000" pitchFamily="2" charset="2"/>
              <a:buChar char="ü"/>
            </a:pPr>
            <a:r>
              <a:rPr lang="zh-CN" altLang="zh-CN" sz="2800" dirty="0">
                <a:effectLst/>
                <a:latin typeface="+mn-ea"/>
                <a:cs typeface="Times New Roman" panose="02020603050405020304" pitchFamily="18" charset="0"/>
              </a:rPr>
              <a:t>本地工作完成后，可把本地版本库数据（如代码）</a:t>
            </a:r>
            <a:r>
              <a:rPr lang="zh-CN" altLang="zh-CN" sz="2800" dirty="0">
                <a:solidFill>
                  <a:srgbClr val="C00000"/>
                </a:solidFill>
                <a:effectLst/>
                <a:latin typeface="+mn-ea"/>
                <a:cs typeface="Times New Roman" panose="02020603050405020304" pitchFamily="18" charset="0"/>
              </a:rPr>
              <a:t>同步推送</a:t>
            </a:r>
            <a:r>
              <a:rPr lang="zh-CN" altLang="zh-CN" sz="2800" dirty="0">
                <a:effectLst/>
                <a:latin typeface="+mn-ea"/>
                <a:cs typeface="Times New Roman" panose="02020603050405020304" pitchFamily="18" charset="0"/>
              </a:rPr>
              <a:t>到远程版本库中，也可从远程版本库</a:t>
            </a:r>
            <a:r>
              <a:rPr lang="zh-CN" altLang="zh-CN" sz="2800" dirty="0">
                <a:solidFill>
                  <a:srgbClr val="C00000"/>
                </a:solidFill>
                <a:effectLst/>
                <a:latin typeface="+mn-ea"/>
                <a:cs typeface="Times New Roman" panose="02020603050405020304" pitchFamily="18" charset="0"/>
              </a:rPr>
              <a:t>拉取</a:t>
            </a:r>
            <a:r>
              <a:rPr lang="zh-CN" altLang="zh-CN" sz="2800" dirty="0">
                <a:effectLst/>
                <a:latin typeface="+mn-ea"/>
                <a:cs typeface="Times New Roman" panose="02020603050405020304" pitchFamily="18" charset="0"/>
              </a:rPr>
              <a:t>（</a:t>
            </a:r>
            <a:r>
              <a:rPr lang="en-US" altLang="zh-CN" sz="2800" dirty="0">
                <a:effectLst/>
                <a:latin typeface="+mn-ea"/>
                <a:cs typeface="Times New Roman" panose="02020603050405020304" pitchFamily="18" charset="0"/>
              </a:rPr>
              <a:t>Pull</a:t>
            </a:r>
            <a:r>
              <a:rPr lang="zh-CN" altLang="zh-CN" sz="2800" dirty="0">
                <a:effectLst/>
                <a:latin typeface="+mn-ea"/>
                <a:cs typeface="Times New Roman" panose="02020603050405020304" pitchFamily="18" charset="0"/>
              </a:rPr>
              <a:t>）最新代码到本地版本库</a:t>
            </a:r>
            <a:endParaRPr lang="zh-CN" altLang="en-US" sz="2800" dirty="0">
              <a:latin typeface="+mn-ea"/>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创建开发分支</a:t>
            </a:r>
          </a:p>
        </p:txBody>
      </p:sp>
      <p:sp>
        <p:nvSpPr>
          <p:cNvPr id="5" name="内容占位符 4"/>
          <p:cNvSpPr>
            <a:spLocks noGrp="1"/>
          </p:cNvSpPr>
          <p:nvPr>
            <p:ph idx="1"/>
          </p:nvPr>
        </p:nvSpPr>
        <p:spPr>
          <a:xfrm>
            <a:off x="539750" y="1125538"/>
            <a:ext cx="10920052" cy="5040312"/>
          </a:xfrm>
        </p:spPr>
        <p:txBody>
          <a:bodyPr/>
          <a:lstStyle/>
          <a:p>
            <a:r>
              <a:rPr lang="zh-CN" altLang="en-US" dirty="0"/>
              <a:t>分支相当于一条开发线路，是一串代码提交历史</a:t>
            </a:r>
            <a:endParaRPr lang="en-US" altLang="zh-CN" dirty="0"/>
          </a:p>
          <a:p>
            <a:pPr lvl="1"/>
            <a:r>
              <a:rPr lang="zh-CN" altLang="zh-CN" dirty="0"/>
              <a:t>软件开发者可利用分支实现不同开发任务的并行执行与变更合并</a:t>
            </a:r>
            <a:endParaRPr lang="en-US" altLang="zh-CN" dirty="0"/>
          </a:p>
          <a:p>
            <a:r>
              <a:rPr lang="en-US" altLang="zh-CN" dirty="0"/>
              <a:t>Git</a:t>
            </a:r>
            <a:r>
              <a:rPr lang="zh-CN" altLang="zh-CN" dirty="0"/>
              <a:t>版本库中有二个常见的分支</a:t>
            </a:r>
            <a:endParaRPr lang="en-US" altLang="zh-CN" dirty="0"/>
          </a:p>
          <a:p>
            <a:pPr lvl="1"/>
            <a:r>
              <a:rPr lang="en-US" altLang="zh-CN" b="1" dirty="0">
                <a:solidFill>
                  <a:srgbClr val="C00000"/>
                </a:solidFill>
                <a:latin typeface="+mn-ea"/>
              </a:rPr>
              <a:t>master</a:t>
            </a:r>
            <a:r>
              <a:rPr lang="zh-CN" altLang="zh-CN" b="1" dirty="0">
                <a:solidFill>
                  <a:srgbClr val="C00000"/>
                </a:solidFill>
                <a:latin typeface="+mn-ea"/>
              </a:rPr>
              <a:t>分支</a:t>
            </a:r>
            <a:r>
              <a:rPr lang="zh-CN" altLang="en-US" dirty="0"/>
              <a:t>：</a:t>
            </a:r>
            <a:r>
              <a:rPr lang="zh-CN" altLang="zh-CN" dirty="0"/>
              <a:t>软件项目</a:t>
            </a:r>
            <a:r>
              <a:rPr lang="zh-CN" altLang="zh-CN" b="1" dirty="0">
                <a:solidFill>
                  <a:srgbClr val="C00000"/>
                </a:solidFill>
              </a:rPr>
              <a:t>主分支</a:t>
            </a:r>
            <a:r>
              <a:rPr lang="zh-CN" altLang="zh-CN" dirty="0"/>
              <a:t>，负责存储对外发布的项目版本，软件开发者应该确保</a:t>
            </a:r>
            <a:r>
              <a:rPr lang="en-US" altLang="zh-CN" dirty="0"/>
              <a:t>master</a:t>
            </a:r>
            <a:r>
              <a:rPr lang="zh-CN" altLang="zh-CN" dirty="0"/>
              <a:t>分支的稳定性，一般不轻易直接修改</a:t>
            </a:r>
            <a:r>
              <a:rPr lang="en-US" altLang="zh-CN" dirty="0"/>
              <a:t>master</a:t>
            </a:r>
            <a:r>
              <a:rPr lang="zh-CN" altLang="zh-CN" dirty="0"/>
              <a:t>分支中的代码</a:t>
            </a:r>
            <a:r>
              <a:rPr lang="zh-CN" altLang="en-US" dirty="0"/>
              <a:t>，通常只有一个</a:t>
            </a:r>
            <a:endParaRPr lang="en-US" altLang="zh-CN" dirty="0"/>
          </a:p>
          <a:p>
            <a:pPr lvl="1"/>
            <a:r>
              <a:rPr lang="en-US" altLang="zh-CN" b="1" dirty="0">
                <a:solidFill>
                  <a:srgbClr val="C00000"/>
                </a:solidFill>
              </a:rPr>
              <a:t>develop</a:t>
            </a:r>
            <a:r>
              <a:rPr lang="zh-CN" altLang="zh-CN" b="1" dirty="0">
                <a:solidFill>
                  <a:srgbClr val="C00000"/>
                </a:solidFill>
              </a:rPr>
              <a:t>分支</a:t>
            </a:r>
            <a:r>
              <a:rPr lang="zh-CN" altLang="zh-CN" dirty="0"/>
              <a:t>，软件项目的</a:t>
            </a:r>
            <a:r>
              <a:rPr lang="zh-CN" altLang="zh-CN" b="1" dirty="0">
                <a:solidFill>
                  <a:srgbClr val="C00000"/>
                </a:solidFill>
              </a:rPr>
              <a:t>开发分支</a:t>
            </a:r>
            <a:r>
              <a:rPr lang="zh-CN" altLang="zh-CN" dirty="0"/>
              <a:t>，通常是各分支代码的汇总分支，始终保持最新完成功能以及修复缺陷后的代码</a:t>
            </a:r>
            <a:endParaRPr lang="en-US" altLang="zh-CN" dirty="0"/>
          </a:p>
          <a:p>
            <a:pPr lvl="1"/>
            <a:r>
              <a:rPr lang="zh-CN" altLang="en-US" b="1" dirty="0">
                <a:solidFill>
                  <a:srgbClr val="C00000"/>
                </a:solidFill>
              </a:rPr>
              <a:t>开发者分支</a:t>
            </a:r>
            <a:r>
              <a:rPr lang="zh-CN" altLang="en-US" dirty="0"/>
              <a:t>，软件开发者自己的独立分支</a:t>
            </a:r>
          </a:p>
        </p:txBody>
      </p:sp>
      <p:cxnSp>
        <p:nvCxnSpPr>
          <p:cNvPr id="4" name="直线箭头连接符 18"/>
          <p:cNvCxnSpPr>
            <a:stCxn id="6" idx="6"/>
            <a:endCxn id="12" idx="2"/>
          </p:cNvCxnSpPr>
          <p:nvPr/>
        </p:nvCxnSpPr>
        <p:spPr>
          <a:xfrm>
            <a:off x="1519517" y="5988953"/>
            <a:ext cx="3846122" cy="22708"/>
          </a:xfrm>
          <a:prstGeom prst="straightConnector1">
            <a:avLst/>
          </a:prstGeom>
          <a:noFill/>
          <a:ln w="19050" cap="flat" cmpd="sng" algn="ctr">
            <a:solidFill>
              <a:schemeClr val="tx1">
                <a:lumMod val="75000"/>
                <a:lumOff val="25000"/>
              </a:schemeClr>
            </a:solidFill>
            <a:prstDash val="solid"/>
            <a:miter lim="800000"/>
            <a:tailEnd type="stealth" w="lg" len="lg"/>
          </a:ln>
          <a:effectLst/>
        </p:spPr>
      </p:cxnSp>
      <p:sp>
        <p:nvSpPr>
          <p:cNvPr id="6" name="椭圆 5"/>
          <p:cNvSpPr/>
          <p:nvPr/>
        </p:nvSpPr>
        <p:spPr>
          <a:xfrm>
            <a:off x="1136533" y="5802863"/>
            <a:ext cx="382984" cy="37218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7" name="椭圆 6"/>
          <p:cNvSpPr/>
          <p:nvPr/>
        </p:nvSpPr>
        <p:spPr>
          <a:xfrm>
            <a:off x="1944851" y="5814217"/>
            <a:ext cx="382984" cy="37218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8" name="椭圆 7"/>
          <p:cNvSpPr/>
          <p:nvPr/>
        </p:nvSpPr>
        <p:spPr>
          <a:xfrm>
            <a:off x="2670665" y="5814217"/>
            <a:ext cx="382984" cy="37218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9" name="椭圆 8"/>
          <p:cNvSpPr/>
          <p:nvPr/>
        </p:nvSpPr>
        <p:spPr>
          <a:xfrm>
            <a:off x="3292338" y="5819948"/>
            <a:ext cx="382984" cy="37218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10" name="椭圆 9"/>
          <p:cNvSpPr/>
          <p:nvPr/>
        </p:nvSpPr>
        <p:spPr>
          <a:xfrm>
            <a:off x="3939401" y="5813719"/>
            <a:ext cx="382984" cy="37218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11" name="椭圆 10"/>
          <p:cNvSpPr/>
          <p:nvPr/>
        </p:nvSpPr>
        <p:spPr>
          <a:xfrm>
            <a:off x="4594165" y="5825571"/>
            <a:ext cx="382984" cy="37218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12" name="椭圆 11"/>
          <p:cNvSpPr/>
          <p:nvPr/>
        </p:nvSpPr>
        <p:spPr>
          <a:xfrm>
            <a:off x="5365639" y="5825571"/>
            <a:ext cx="382984" cy="37218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13" name="文本框 12"/>
          <p:cNvSpPr txBox="1"/>
          <p:nvPr/>
        </p:nvSpPr>
        <p:spPr>
          <a:xfrm>
            <a:off x="6095206" y="5750051"/>
            <a:ext cx="1990472" cy="523220"/>
          </a:xfrm>
          <a:prstGeom prst="rect">
            <a:avLst/>
          </a:prstGeom>
          <a:noFill/>
          <a:ln>
            <a:noFill/>
          </a:ln>
        </p:spPr>
        <p:txBody>
          <a:bodyPr wrap="square">
            <a:spAutoFit/>
          </a:bodyPr>
          <a:lstStyle>
            <a:defPPr>
              <a:defRPr lang="en-US"/>
            </a:defPPr>
            <a:lvl1pPr>
              <a:defRPr kumimoji="1" sz="1315">
                <a:latin typeface="Arial Hebrew" charset="-79"/>
                <a:ea typeface="Arial Hebrew" charset="-79"/>
                <a:cs typeface="Arial Hebrew" charset="-79"/>
              </a:defRPr>
            </a:lvl1pPr>
          </a:lstStyle>
          <a:p>
            <a:pPr>
              <a:defRPr/>
            </a:pPr>
            <a:r>
              <a:rPr lang="zh-CN" altLang="en-US" sz="2800" kern="0" dirty="0">
                <a:solidFill>
                  <a:srgbClr val="C00000"/>
                </a:solidFill>
                <a:latin typeface="+mj-lt"/>
                <a:ea typeface="+mn-ea"/>
                <a:cs typeface="Helvetica" panose="020B0604020202020204" pitchFamily="34" charset="0"/>
              </a:rPr>
              <a:t>分支</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软件开发分支示意图</a:t>
            </a:r>
          </a:p>
        </p:txBody>
      </p:sp>
      <p:sp>
        <p:nvSpPr>
          <p:cNvPr id="4" name="文本框 3"/>
          <p:cNvSpPr txBox="1"/>
          <p:nvPr/>
        </p:nvSpPr>
        <p:spPr>
          <a:xfrm>
            <a:off x="2495797" y="5015329"/>
            <a:ext cx="6823238" cy="584775"/>
          </a:xfrm>
          <a:prstGeom prst="rect">
            <a:avLst/>
          </a:prstGeom>
          <a:noFill/>
        </p:spPr>
        <p:txBody>
          <a:bodyPr wrap="square" rtlCol="0">
            <a:spAutoFit/>
          </a:bodyPr>
          <a:lstStyle/>
          <a:p>
            <a:pPr algn="ctr"/>
            <a:r>
              <a:rPr lang="zh-CN" altLang="en-US" sz="3200" dirty="0">
                <a:solidFill>
                  <a:srgbClr val="C00000"/>
                </a:solidFill>
                <a:latin typeface="+mn-ea"/>
                <a:ea typeface="+mn-ea"/>
              </a:rPr>
              <a:t>一个软件有多个软件开发分支</a:t>
            </a:r>
          </a:p>
        </p:txBody>
      </p:sp>
      <p:sp>
        <p:nvSpPr>
          <p:cNvPr id="5" name="文本框 4"/>
          <p:cNvSpPr txBox="1"/>
          <p:nvPr/>
        </p:nvSpPr>
        <p:spPr>
          <a:xfrm>
            <a:off x="5130724" y="1186599"/>
            <a:ext cx="1584176" cy="461665"/>
          </a:xfrm>
          <a:prstGeom prst="rect">
            <a:avLst/>
          </a:prstGeom>
          <a:noFill/>
        </p:spPr>
        <p:txBody>
          <a:bodyPr wrap="square" rtlCol="0">
            <a:spAutoFit/>
          </a:bodyPr>
          <a:lstStyle/>
          <a:p>
            <a:pPr algn="ctr"/>
            <a:r>
              <a:rPr lang="zh-CN" altLang="en-US" dirty="0">
                <a:solidFill>
                  <a:srgbClr val="C00000"/>
                </a:solidFill>
                <a:latin typeface="+mn-ea"/>
                <a:ea typeface="+mn-ea"/>
              </a:rPr>
              <a:t>代码贡献</a:t>
            </a:r>
          </a:p>
        </p:txBody>
      </p:sp>
      <p:cxnSp>
        <p:nvCxnSpPr>
          <p:cNvPr id="9" name="直线箭头连接符 18"/>
          <p:cNvCxnSpPr>
            <a:stCxn id="34" idx="6"/>
            <a:endCxn id="36" idx="2"/>
          </p:cNvCxnSpPr>
          <p:nvPr/>
        </p:nvCxnSpPr>
        <p:spPr>
          <a:xfrm>
            <a:off x="5819548" y="4036369"/>
            <a:ext cx="689218" cy="0"/>
          </a:xfrm>
          <a:prstGeom prst="straightConnector1">
            <a:avLst/>
          </a:prstGeom>
          <a:noFill/>
          <a:ln w="19050" cap="flat" cmpd="sng" algn="ctr">
            <a:solidFill>
              <a:schemeClr val="tx1">
                <a:lumMod val="75000"/>
                <a:lumOff val="25000"/>
              </a:schemeClr>
            </a:solidFill>
            <a:prstDash val="solid"/>
            <a:miter lim="800000"/>
            <a:tailEnd type="stealth" w="lg" len="lg"/>
          </a:ln>
          <a:effectLst/>
        </p:spPr>
      </p:cxnSp>
      <p:cxnSp>
        <p:nvCxnSpPr>
          <p:cNvPr id="10" name="直线箭头连接符 18"/>
          <p:cNvCxnSpPr>
            <a:stCxn id="27" idx="6"/>
            <a:endCxn id="33" idx="2"/>
          </p:cNvCxnSpPr>
          <p:nvPr/>
        </p:nvCxnSpPr>
        <p:spPr>
          <a:xfrm>
            <a:off x="4764645" y="3056689"/>
            <a:ext cx="2253409" cy="0"/>
          </a:xfrm>
          <a:prstGeom prst="straightConnector1">
            <a:avLst/>
          </a:prstGeom>
          <a:noFill/>
          <a:ln w="19050" cap="flat" cmpd="sng" algn="ctr">
            <a:solidFill>
              <a:schemeClr val="tx1">
                <a:lumMod val="75000"/>
                <a:lumOff val="25000"/>
              </a:schemeClr>
            </a:solidFill>
            <a:prstDash val="solid"/>
            <a:miter lim="800000"/>
            <a:tailEnd type="stealth" w="lg" len="lg"/>
          </a:ln>
          <a:effectLst/>
        </p:spPr>
      </p:cxnSp>
      <p:cxnSp>
        <p:nvCxnSpPr>
          <p:cNvPr id="11" name="直线箭头连接符 18"/>
          <p:cNvCxnSpPr/>
          <p:nvPr/>
        </p:nvCxnSpPr>
        <p:spPr>
          <a:xfrm>
            <a:off x="2088411" y="2114946"/>
            <a:ext cx="5760000" cy="0"/>
          </a:xfrm>
          <a:prstGeom prst="straightConnector1">
            <a:avLst/>
          </a:prstGeom>
          <a:noFill/>
          <a:ln w="19050" cap="flat" cmpd="sng" algn="ctr">
            <a:solidFill>
              <a:schemeClr val="tx1">
                <a:lumMod val="75000"/>
                <a:lumOff val="25000"/>
              </a:schemeClr>
            </a:solidFill>
            <a:prstDash val="solid"/>
            <a:miter lim="800000"/>
            <a:tailEnd type="stealth" w="lg" len="lg"/>
          </a:ln>
          <a:effectLst/>
        </p:spPr>
      </p:cxnSp>
      <p:sp>
        <p:nvSpPr>
          <p:cNvPr id="12" name="椭圆 11"/>
          <p:cNvSpPr/>
          <p:nvPr/>
        </p:nvSpPr>
        <p:spPr>
          <a:xfrm>
            <a:off x="2252521" y="2007800"/>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13" name="椭圆 12"/>
          <p:cNvSpPr/>
          <p:nvPr/>
        </p:nvSpPr>
        <p:spPr>
          <a:xfrm>
            <a:off x="2684949" y="2007800"/>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14" name="椭圆 13"/>
          <p:cNvSpPr/>
          <p:nvPr/>
        </p:nvSpPr>
        <p:spPr>
          <a:xfrm>
            <a:off x="3122974" y="2007800"/>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15" name="椭圆 14"/>
          <p:cNvSpPr/>
          <p:nvPr/>
        </p:nvSpPr>
        <p:spPr>
          <a:xfrm>
            <a:off x="3546354" y="2007800"/>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16" name="椭圆 15"/>
          <p:cNvSpPr/>
          <p:nvPr/>
        </p:nvSpPr>
        <p:spPr>
          <a:xfrm>
            <a:off x="4448886" y="2007800"/>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17" name="椭圆 16"/>
          <p:cNvSpPr/>
          <p:nvPr/>
        </p:nvSpPr>
        <p:spPr>
          <a:xfrm>
            <a:off x="4905466" y="2007800"/>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18" name="椭圆 17"/>
          <p:cNvSpPr/>
          <p:nvPr/>
        </p:nvSpPr>
        <p:spPr>
          <a:xfrm>
            <a:off x="5350621" y="2007800"/>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19" name="椭圆 18"/>
          <p:cNvSpPr/>
          <p:nvPr/>
        </p:nvSpPr>
        <p:spPr>
          <a:xfrm>
            <a:off x="5697916" y="2007800"/>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20" name="椭圆 19"/>
          <p:cNvSpPr/>
          <p:nvPr/>
        </p:nvSpPr>
        <p:spPr>
          <a:xfrm>
            <a:off x="6134237" y="2007800"/>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21" name="椭圆 20"/>
          <p:cNvSpPr/>
          <p:nvPr/>
        </p:nvSpPr>
        <p:spPr>
          <a:xfrm>
            <a:off x="6531828" y="2007800"/>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22" name="椭圆 21"/>
          <p:cNvSpPr/>
          <p:nvPr/>
        </p:nvSpPr>
        <p:spPr>
          <a:xfrm>
            <a:off x="6914812" y="2007800"/>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23" name="椭圆 22"/>
          <p:cNvSpPr/>
          <p:nvPr/>
        </p:nvSpPr>
        <p:spPr>
          <a:xfrm>
            <a:off x="7370003" y="2004376"/>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24" name="椭圆 23"/>
          <p:cNvSpPr/>
          <p:nvPr/>
        </p:nvSpPr>
        <p:spPr>
          <a:xfrm>
            <a:off x="3991511" y="2007800"/>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25" name="文本框 24"/>
          <p:cNvSpPr txBox="1"/>
          <p:nvPr/>
        </p:nvSpPr>
        <p:spPr>
          <a:xfrm>
            <a:off x="7967414" y="1914890"/>
            <a:ext cx="1990472" cy="523220"/>
          </a:xfrm>
          <a:prstGeom prst="rect">
            <a:avLst/>
          </a:prstGeom>
          <a:noFill/>
          <a:ln>
            <a:noFill/>
          </a:ln>
        </p:spPr>
        <p:txBody>
          <a:bodyPr wrap="square">
            <a:spAutoFit/>
          </a:bodyPr>
          <a:lstStyle>
            <a:defPPr>
              <a:defRPr lang="en-US"/>
            </a:defPPr>
            <a:lvl1pPr>
              <a:defRPr kumimoji="1" sz="1315">
                <a:latin typeface="Arial Hebrew" charset="-79"/>
                <a:ea typeface="Arial Hebrew" charset="-79"/>
                <a:cs typeface="Arial Hebrew" charset="-79"/>
              </a:defRPr>
            </a:lvl1pPr>
          </a:lstStyle>
          <a:p>
            <a:pPr>
              <a:defRPr/>
            </a:pPr>
            <a:r>
              <a:rPr lang="en-US" altLang="zh-CN" sz="2800" kern="0" dirty="0">
                <a:solidFill>
                  <a:schemeClr val="tx1"/>
                </a:solidFill>
                <a:latin typeface="+mj-lt"/>
                <a:ea typeface="+mn-ea"/>
                <a:cs typeface="Helvetica" panose="020B0604020202020204" pitchFamily="34" charset="0"/>
              </a:rPr>
              <a:t>Master</a:t>
            </a:r>
            <a:r>
              <a:rPr lang="zh-CN" altLang="en-US" sz="2800" kern="0" dirty="0">
                <a:solidFill>
                  <a:schemeClr val="tx1"/>
                </a:solidFill>
                <a:latin typeface="+mj-lt"/>
                <a:ea typeface="+mn-ea"/>
                <a:cs typeface="Helvetica" panose="020B0604020202020204" pitchFamily="34" charset="0"/>
              </a:rPr>
              <a:t>分支</a:t>
            </a:r>
          </a:p>
        </p:txBody>
      </p:sp>
      <p:pic>
        <p:nvPicPr>
          <p:cNvPr id="26" name="图形 25" descr="数据库"/>
          <p:cNvPicPr/>
          <p:nvPr/>
        </p:nvPicPr>
        <p:blipFill rotWithShape="1">
          <a:blip r:embed="rId2">
            <a:extLst>
              <a:ext uri="{96DAC541-7B7A-43D3-8B79-37D633B846F1}">
                <asvg:svgBlip xmlns:asvg="http://schemas.microsoft.com/office/drawing/2016/SVG/main" xmlns="" r:embed="rId3"/>
              </a:ext>
            </a:extLst>
          </a:blip>
          <a:srcRect l="18610" t="8302" r="18962" b="8920"/>
          <a:stretch>
            <a:fillRect/>
          </a:stretch>
        </p:blipFill>
        <p:spPr>
          <a:xfrm>
            <a:off x="1303743" y="1841385"/>
            <a:ext cx="769671" cy="841939"/>
          </a:xfrm>
          <a:prstGeom prst="rect">
            <a:avLst/>
          </a:prstGeom>
        </p:spPr>
      </p:pic>
      <p:sp>
        <p:nvSpPr>
          <p:cNvPr id="27" name="椭圆 26"/>
          <p:cNvSpPr/>
          <p:nvPr/>
        </p:nvSpPr>
        <p:spPr>
          <a:xfrm>
            <a:off x="4552128" y="2946119"/>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28" name="椭圆 27"/>
          <p:cNvSpPr/>
          <p:nvPr/>
        </p:nvSpPr>
        <p:spPr>
          <a:xfrm>
            <a:off x="5008708" y="2946119"/>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29" name="椭圆 28"/>
          <p:cNvSpPr/>
          <p:nvPr/>
        </p:nvSpPr>
        <p:spPr>
          <a:xfrm>
            <a:off x="5453863" y="2946119"/>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30" name="椭圆 29"/>
          <p:cNvSpPr/>
          <p:nvPr/>
        </p:nvSpPr>
        <p:spPr>
          <a:xfrm>
            <a:off x="5801158" y="2946119"/>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31" name="椭圆 30"/>
          <p:cNvSpPr/>
          <p:nvPr/>
        </p:nvSpPr>
        <p:spPr>
          <a:xfrm>
            <a:off x="6237479" y="2946119"/>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32" name="椭圆 31"/>
          <p:cNvSpPr/>
          <p:nvPr/>
        </p:nvSpPr>
        <p:spPr>
          <a:xfrm>
            <a:off x="6635070" y="2946119"/>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33" name="椭圆 32"/>
          <p:cNvSpPr/>
          <p:nvPr/>
        </p:nvSpPr>
        <p:spPr>
          <a:xfrm>
            <a:off x="7018054" y="2946119"/>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34" name="椭圆 33"/>
          <p:cNvSpPr/>
          <p:nvPr/>
        </p:nvSpPr>
        <p:spPr>
          <a:xfrm>
            <a:off x="5607031" y="3925799"/>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35" name="椭圆 34"/>
          <p:cNvSpPr/>
          <p:nvPr/>
        </p:nvSpPr>
        <p:spPr>
          <a:xfrm>
            <a:off x="6063611" y="3925799"/>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36" name="椭圆 35"/>
          <p:cNvSpPr/>
          <p:nvPr/>
        </p:nvSpPr>
        <p:spPr>
          <a:xfrm>
            <a:off x="6508766" y="3925799"/>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cxnSp>
        <p:nvCxnSpPr>
          <p:cNvPr id="37" name="直线箭头连接符 18"/>
          <p:cNvCxnSpPr>
            <a:endCxn id="27" idx="2"/>
          </p:cNvCxnSpPr>
          <p:nvPr/>
        </p:nvCxnSpPr>
        <p:spPr>
          <a:xfrm>
            <a:off x="4319490" y="2114946"/>
            <a:ext cx="232638" cy="941743"/>
          </a:xfrm>
          <a:prstGeom prst="straightConnector1">
            <a:avLst/>
          </a:prstGeom>
          <a:noFill/>
          <a:ln w="19050" cap="flat" cmpd="sng" algn="ctr">
            <a:solidFill>
              <a:schemeClr val="tx1">
                <a:lumMod val="75000"/>
                <a:lumOff val="25000"/>
              </a:schemeClr>
            </a:solidFill>
            <a:prstDash val="solid"/>
            <a:miter lim="800000"/>
            <a:tailEnd type="stealth" w="lg" len="lg"/>
          </a:ln>
          <a:effectLst/>
        </p:spPr>
      </p:cxnSp>
      <p:cxnSp>
        <p:nvCxnSpPr>
          <p:cNvPr id="38" name="直线箭头连接符 18"/>
          <p:cNvCxnSpPr>
            <a:endCxn id="34" idx="2"/>
          </p:cNvCxnSpPr>
          <p:nvPr/>
        </p:nvCxnSpPr>
        <p:spPr>
          <a:xfrm>
            <a:off x="5336104" y="3046704"/>
            <a:ext cx="270927" cy="989665"/>
          </a:xfrm>
          <a:prstGeom prst="straightConnector1">
            <a:avLst/>
          </a:prstGeom>
          <a:noFill/>
          <a:ln w="19050" cap="flat" cmpd="sng" algn="ctr">
            <a:solidFill>
              <a:schemeClr val="tx1">
                <a:lumMod val="75000"/>
                <a:lumOff val="25000"/>
              </a:schemeClr>
            </a:solidFill>
            <a:prstDash val="solid"/>
            <a:miter lim="800000"/>
            <a:tailEnd type="stealth" w="lg" len="lg"/>
          </a:ln>
          <a:effectLst/>
        </p:spPr>
      </p:cxnSp>
      <p:sp>
        <p:nvSpPr>
          <p:cNvPr id="39" name="文本框 38"/>
          <p:cNvSpPr txBox="1"/>
          <p:nvPr/>
        </p:nvSpPr>
        <p:spPr>
          <a:xfrm>
            <a:off x="7401038" y="2856634"/>
            <a:ext cx="1990472" cy="523220"/>
          </a:xfrm>
          <a:prstGeom prst="rect">
            <a:avLst/>
          </a:prstGeom>
          <a:noFill/>
          <a:ln>
            <a:noFill/>
          </a:ln>
        </p:spPr>
        <p:txBody>
          <a:bodyPr wrap="square">
            <a:spAutoFit/>
          </a:bodyPr>
          <a:lstStyle>
            <a:defPPr>
              <a:defRPr lang="en-US"/>
            </a:defPPr>
            <a:lvl1pPr>
              <a:defRPr kumimoji="1" sz="1315">
                <a:latin typeface="Arial Hebrew" charset="-79"/>
                <a:ea typeface="Arial Hebrew" charset="-79"/>
                <a:cs typeface="Arial Hebrew" charset="-79"/>
              </a:defRPr>
            </a:lvl1pPr>
          </a:lstStyle>
          <a:p>
            <a:pPr>
              <a:defRPr/>
            </a:pPr>
            <a:r>
              <a:rPr lang="en-US" altLang="zh-CN" sz="2800" kern="0" dirty="0">
                <a:solidFill>
                  <a:schemeClr val="tx1"/>
                </a:solidFill>
                <a:latin typeface="+mj-lt"/>
                <a:ea typeface="+mn-ea"/>
                <a:cs typeface="Helvetica" panose="020B0604020202020204" pitchFamily="34" charset="0"/>
              </a:rPr>
              <a:t>Dev</a:t>
            </a:r>
            <a:r>
              <a:rPr lang="zh-CN" altLang="en-US" sz="2800" kern="0" dirty="0">
                <a:solidFill>
                  <a:schemeClr val="tx1"/>
                </a:solidFill>
                <a:latin typeface="+mj-lt"/>
                <a:ea typeface="+mn-ea"/>
                <a:cs typeface="Helvetica" panose="020B0604020202020204" pitchFamily="34" charset="0"/>
              </a:rPr>
              <a:t>分支</a:t>
            </a:r>
          </a:p>
        </p:txBody>
      </p:sp>
      <p:sp>
        <p:nvSpPr>
          <p:cNvPr id="40" name="文本框 39"/>
          <p:cNvSpPr txBox="1"/>
          <p:nvPr/>
        </p:nvSpPr>
        <p:spPr>
          <a:xfrm>
            <a:off x="6847587" y="3811977"/>
            <a:ext cx="1990472" cy="523220"/>
          </a:xfrm>
          <a:prstGeom prst="rect">
            <a:avLst/>
          </a:prstGeom>
          <a:noFill/>
          <a:ln>
            <a:noFill/>
          </a:ln>
        </p:spPr>
        <p:txBody>
          <a:bodyPr wrap="square">
            <a:spAutoFit/>
          </a:bodyPr>
          <a:lstStyle>
            <a:defPPr>
              <a:defRPr lang="en-US"/>
            </a:defPPr>
            <a:lvl1pPr>
              <a:defRPr kumimoji="1" sz="1315">
                <a:latin typeface="Arial Hebrew" charset="-79"/>
                <a:ea typeface="Arial Hebrew" charset="-79"/>
                <a:cs typeface="Arial Hebrew" charset="-79"/>
              </a:defRPr>
            </a:lvl1pPr>
          </a:lstStyle>
          <a:p>
            <a:pPr>
              <a:defRPr/>
            </a:pPr>
            <a:r>
              <a:rPr lang="en-US" altLang="zh-CN" sz="2800" kern="0" dirty="0">
                <a:solidFill>
                  <a:schemeClr val="tx1"/>
                </a:solidFill>
                <a:latin typeface="+mj-lt"/>
                <a:ea typeface="+mn-ea"/>
                <a:cs typeface="Helvetica" panose="020B0604020202020204" pitchFamily="34" charset="0"/>
              </a:rPr>
              <a:t>Foo</a:t>
            </a:r>
            <a:r>
              <a:rPr lang="zh-CN" altLang="en-US" sz="2800" kern="0" dirty="0">
                <a:solidFill>
                  <a:schemeClr val="tx1"/>
                </a:solidFill>
                <a:latin typeface="+mj-lt"/>
                <a:ea typeface="+mn-ea"/>
                <a:cs typeface="Helvetica" panose="020B0604020202020204" pitchFamily="34" charset="0"/>
              </a:rPr>
              <a:t>分支</a:t>
            </a:r>
          </a:p>
        </p:txBody>
      </p:sp>
      <p:sp>
        <p:nvSpPr>
          <p:cNvPr id="44" name="文本框 43"/>
          <p:cNvSpPr txBox="1"/>
          <p:nvPr/>
        </p:nvSpPr>
        <p:spPr>
          <a:xfrm>
            <a:off x="716524" y="2783601"/>
            <a:ext cx="1978715" cy="461665"/>
          </a:xfrm>
          <a:prstGeom prst="rect">
            <a:avLst/>
          </a:prstGeom>
          <a:noFill/>
        </p:spPr>
        <p:txBody>
          <a:bodyPr wrap="square" rtlCol="0">
            <a:spAutoFit/>
          </a:bodyPr>
          <a:lstStyle/>
          <a:p>
            <a:pPr algn="ctr"/>
            <a:r>
              <a:rPr lang="zh-CN" altLang="en-US" dirty="0">
                <a:solidFill>
                  <a:srgbClr val="C00000"/>
                </a:solidFill>
                <a:latin typeface="+mn-ea"/>
                <a:ea typeface="+mn-ea"/>
              </a:rPr>
              <a:t>版本库</a:t>
            </a: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开发分支的合并（</a:t>
            </a:r>
            <a:r>
              <a:rPr lang="en-US" altLang="zh-CN" dirty="0"/>
              <a:t>Merge</a:t>
            </a:r>
            <a:r>
              <a:rPr lang="zh-CN" altLang="en-US" dirty="0"/>
              <a:t>）</a:t>
            </a:r>
          </a:p>
        </p:txBody>
      </p:sp>
      <p:sp>
        <p:nvSpPr>
          <p:cNvPr id="4" name="矩形: 圆角 3"/>
          <p:cNvSpPr/>
          <p:nvPr/>
        </p:nvSpPr>
        <p:spPr>
          <a:xfrm>
            <a:off x="6923298" y="2295746"/>
            <a:ext cx="4815597" cy="3221485"/>
          </a:xfrm>
          <a:prstGeom prst="roundRect">
            <a:avLst>
              <a:gd name="adj" fmla="val 1088"/>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6000" tIns="45720" rIns="36000" bIns="45720" numCol="1" spcCol="0" rtlCol="0" fromWordArt="0" anchor="ctr" anchorCtr="0" forceAA="0" compatLnSpc="1">
            <a:noAutofit/>
          </a:bodyPr>
          <a:lstStyle/>
          <a:p>
            <a:pPr algn="ctr" defTabSz="304800">
              <a:lnSpc>
                <a:spcPts val="1800"/>
              </a:lnSpc>
            </a:pPr>
            <a:endParaRPr kumimoji="1" lang="zh-CN" altLang="en-US" sz="1400" dirty="0">
              <a:solidFill>
                <a:schemeClr val="tx1">
                  <a:lumMod val="85000"/>
                  <a:lumOff val="15000"/>
                </a:schemeClr>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5" name="矩形: 圆角 4"/>
          <p:cNvSpPr/>
          <p:nvPr/>
        </p:nvSpPr>
        <p:spPr>
          <a:xfrm>
            <a:off x="192910" y="2295746"/>
            <a:ext cx="4341459" cy="3077469"/>
          </a:xfrm>
          <a:prstGeom prst="roundRect">
            <a:avLst>
              <a:gd name="adj" fmla="val 1088"/>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6000" tIns="45720" rIns="36000" bIns="45720" numCol="1" spcCol="0" rtlCol="0" fromWordArt="0" anchor="ctr" anchorCtr="0" forceAA="0" compatLnSpc="1">
            <a:noAutofit/>
          </a:bodyPr>
          <a:lstStyle/>
          <a:p>
            <a:pPr algn="ctr" defTabSz="304800">
              <a:lnSpc>
                <a:spcPts val="1800"/>
              </a:lnSpc>
            </a:pPr>
            <a:endParaRPr kumimoji="1" lang="zh-CN" altLang="en-US" sz="1400" dirty="0">
              <a:solidFill>
                <a:schemeClr val="tx1">
                  <a:lumMod val="85000"/>
                  <a:lumOff val="15000"/>
                </a:schemeClr>
              </a:solidFill>
              <a:latin typeface="楷体" panose="02010609060101010101" pitchFamily="49" charset="-122"/>
              <a:ea typeface="楷体" panose="02010609060101010101" pitchFamily="49" charset="-122"/>
              <a:cs typeface="Times New Roman" panose="02020603050405020304" pitchFamily="18" charset="0"/>
            </a:endParaRPr>
          </a:p>
        </p:txBody>
      </p:sp>
      <p:cxnSp>
        <p:nvCxnSpPr>
          <p:cNvPr id="6" name="直线箭头连接符 18"/>
          <p:cNvCxnSpPr>
            <a:stCxn id="15" idx="6"/>
            <a:endCxn id="17" idx="2"/>
          </p:cNvCxnSpPr>
          <p:nvPr/>
        </p:nvCxnSpPr>
        <p:spPr>
          <a:xfrm>
            <a:off x="1483660" y="3811656"/>
            <a:ext cx="689218" cy="0"/>
          </a:xfrm>
          <a:prstGeom prst="straightConnector1">
            <a:avLst/>
          </a:prstGeom>
          <a:noFill/>
          <a:ln w="19050" cap="flat" cmpd="sng" algn="ctr">
            <a:solidFill>
              <a:schemeClr val="tx1">
                <a:lumMod val="75000"/>
                <a:lumOff val="25000"/>
              </a:schemeClr>
            </a:solidFill>
            <a:prstDash val="solid"/>
            <a:miter lim="800000"/>
            <a:tailEnd type="stealth" w="lg" len="lg"/>
          </a:ln>
          <a:effectLst/>
        </p:spPr>
      </p:cxnSp>
      <p:cxnSp>
        <p:nvCxnSpPr>
          <p:cNvPr id="7" name="直线箭头连接符 18"/>
          <p:cNvCxnSpPr>
            <a:stCxn id="8" idx="6"/>
            <a:endCxn id="14" idx="2"/>
          </p:cNvCxnSpPr>
          <p:nvPr/>
        </p:nvCxnSpPr>
        <p:spPr>
          <a:xfrm>
            <a:off x="522189" y="2749893"/>
            <a:ext cx="2253409" cy="0"/>
          </a:xfrm>
          <a:prstGeom prst="straightConnector1">
            <a:avLst/>
          </a:prstGeom>
          <a:noFill/>
          <a:ln w="19050" cap="flat" cmpd="sng" algn="ctr">
            <a:solidFill>
              <a:schemeClr val="tx1">
                <a:lumMod val="75000"/>
                <a:lumOff val="25000"/>
              </a:schemeClr>
            </a:solidFill>
            <a:prstDash val="solid"/>
            <a:miter lim="800000"/>
            <a:tailEnd type="stealth" w="lg" len="lg"/>
          </a:ln>
          <a:effectLst/>
        </p:spPr>
      </p:cxnSp>
      <p:sp>
        <p:nvSpPr>
          <p:cNvPr id="8" name="椭圆 7"/>
          <p:cNvSpPr/>
          <p:nvPr/>
        </p:nvSpPr>
        <p:spPr>
          <a:xfrm>
            <a:off x="309672" y="2639323"/>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9" name="椭圆 8"/>
          <p:cNvSpPr/>
          <p:nvPr/>
        </p:nvSpPr>
        <p:spPr>
          <a:xfrm>
            <a:off x="766252" y="2639323"/>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10" name="椭圆 9"/>
          <p:cNvSpPr/>
          <p:nvPr/>
        </p:nvSpPr>
        <p:spPr>
          <a:xfrm>
            <a:off x="1211407" y="2639323"/>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11" name="椭圆 10"/>
          <p:cNvSpPr/>
          <p:nvPr/>
        </p:nvSpPr>
        <p:spPr>
          <a:xfrm>
            <a:off x="1558702" y="2639323"/>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12" name="椭圆 11"/>
          <p:cNvSpPr/>
          <p:nvPr/>
        </p:nvSpPr>
        <p:spPr>
          <a:xfrm>
            <a:off x="1995023" y="2639323"/>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13" name="椭圆 12"/>
          <p:cNvSpPr/>
          <p:nvPr/>
        </p:nvSpPr>
        <p:spPr>
          <a:xfrm>
            <a:off x="2392614" y="2639323"/>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14" name="椭圆 13"/>
          <p:cNvSpPr/>
          <p:nvPr/>
        </p:nvSpPr>
        <p:spPr>
          <a:xfrm>
            <a:off x="2775598" y="2639323"/>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15" name="椭圆 14"/>
          <p:cNvSpPr/>
          <p:nvPr/>
        </p:nvSpPr>
        <p:spPr>
          <a:xfrm>
            <a:off x="1271143" y="3701086"/>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16" name="椭圆 15"/>
          <p:cNvSpPr/>
          <p:nvPr/>
        </p:nvSpPr>
        <p:spPr>
          <a:xfrm>
            <a:off x="1727723" y="3701086"/>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17" name="椭圆 16"/>
          <p:cNvSpPr/>
          <p:nvPr/>
        </p:nvSpPr>
        <p:spPr>
          <a:xfrm>
            <a:off x="2172878" y="3701086"/>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cxnSp>
        <p:nvCxnSpPr>
          <p:cNvPr id="18" name="直线箭头连接符 18"/>
          <p:cNvCxnSpPr>
            <a:endCxn id="15" idx="2"/>
          </p:cNvCxnSpPr>
          <p:nvPr/>
        </p:nvCxnSpPr>
        <p:spPr>
          <a:xfrm>
            <a:off x="1045878" y="2749893"/>
            <a:ext cx="225265" cy="1061763"/>
          </a:xfrm>
          <a:prstGeom prst="straightConnector1">
            <a:avLst/>
          </a:prstGeom>
          <a:noFill/>
          <a:ln w="19050" cap="flat" cmpd="sng" algn="ctr">
            <a:solidFill>
              <a:schemeClr val="tx1">
                <a:lumMod val="75000"/>
                <a:lumOff val="25000"/>
              </a:schemeClr>
            </a:solidFill>
            <a:prstDash val="solid"/>
            <a:miter lim="800000"/>
            <a:tailEnd type="stealth" w="lg" len="lg"/>
          </a:ln>
          <a:effectLst/>
        </p:spPr>
      </p:cxnSp>
      <p:sp>
        <p:nvSpPr>
          <p:cNvPr id="19" name="文本框 18"/>
          <p:cNvSpPr txBox="1"/>
          <p:nvPr/>
        </p:nvSpPr>
        <p:spPr>
          <a:xfrm>
            <a:off x="2963364" y="2495315"/>
            <a:ext cx="1401938" cy="461665"/>
          </a:xfrm>
          <a:prstGeom prst="rect">
            <a:avLst/>
          </a:prstGeom>
          <a:noFill/>
          <a:ln>
            <a:noFill/>
          </a:ln>
        </p:spPr>
        <p:txBody>
          <a:bodyPr wrap="square">
            <a:spAutoFit/>
          </a:bodyPr>
          <a:lstStyle>
            <a:defPPr>
              <a:defRPr lang="en-US"/>
            </a:defPPr>
            <a:lvl1pPr>
              <a:defRPr kumimoji="1" sz="1315">
                <a:latin typeface="Arial Hebrew" charset="-79"/>
                <a:ea typeface="Arial Hebrew" charset="-79"/>
                <a:cs typeface="Arial Hebrew" charset="-79"/>
              </a:defRPr>
            </a:lvl1pPr>
          </a:lstStyle>
          <a:p>
            <a:pPr>
              <a:defRPr/>
            </a:pPr>
            <a:r>
              <a:rPr lang="en-US" altLang="zh-CN" sz="2400" kern="0" dirty="0">
                <a:solidFill>
                  <a:srgbClr val="C00000"/>
                </a:solidFill>
                <a:latin typeface="+mj-lt"/>
                <a:ea typeface="+mn-ea"/>
                <a:cs typeface="Helvetica" panose="020B0604020202020204" pitchFamily="34" charset="0"/>
              </a:rPr>
              <a:t>Dev</a:t>
            </a:r>
            <a:r>
              <a:rPr lang="zh-CN" altLang="en-US" sz="2400" kern="0" dirty="0">
                <a:solidFill>
                  <a:srgbClr val="C00000"/>
                </a:solidFill>
                <a:latin typeface="+mj-lt"/>
                <a:ea typeface="+mn-ea"/>
                <a:cs typeface="Helvetica" panose="020B0604020202020204" pitchFamily="34" charset="0"/>
              </a:rPr>
              <a:t>分支</a:t>
            </a:r>
          </a:p>
        </p:txBody>
      </p:sp>
      <p:sp>
        <p:nvSpPr>
          <p:cNvPr id="20" name="文本框 19"/>
          <p:cNvSpPr txBox="1"/>
          <p:nvPr/>
        </p:nvSpPr>
        <p:spPr>
          <a:xfrm>
            <a:off x="2475286" y="3611601"/>
            <a:ext cx="1857691" cy="461665"/>
          </a:xfrm>
          <a:prstGeom prst="rect">
            <a:avLst/>
          </a:prstGeom>
          <a:noFill/>
          <a:ln>
            <a:noFill/>
          </a:ln>
        </p:spPr>
        <p:txBody>
          <a:bodyPr wrap="square">
            <a:spAutoFit/>
          </a:bodyPr>
          <a:lstStyle>
            <a:defPPr>
              <a:defRPr lang="en-US"/>
            </a:defPPr>
            <a:lvl1pPr>
              <a:defRPr kumimoji="1" sz="1315">
                <a:latin typeface="Arial Hebrew" charset="-79"/>
                <a:ea typeface="Arial Hebrew" charset="-79"/>
                <a:cs typeface="Arial Hebrew" charset="-79"/>
              </a:defRPr>
            </a:lvl1pPr>
          </a:lstStyle>
          <a:p>
            <a:pPr>
              <a:defRPr/>
            </a:pPr>
            <a:r>
              <a:rPr lang="en-US" altLang="zh-CN" sz="2400" kern="0" dirty="0">
                <a:solidFill>
                  <a:srgbClr val="C00000"/>
                </a:solidFill>
                <a:latin typeface="+mj-lt"/>
                <a:ea typeface="+mn-ea"/>
                <a:cs typeface="Helvetica" panose="020B0604020202020204" pitchFamily="34" charset="0"/>
              </a:rPr>
              <a:t>Foo</a:t>
            </a:r>
            <a:r>
              <a:rPr lang="zh-CN" altLang="en-US" sz="2400" kern="0" dirty="0">
                <a:solidFill>
                  <a:srgbClr val="C00000"/>
                </a:solidFill>
                <a:latin typeface="+mj-lt"/>
                <a:ea typeface="+mn-ea"/>
                <a:cs typeface="Helvetica" panose="020B0604020202020204" pitchFamily="34" charset="0"/>
              </a:rPr>
              <a:t>分支</a:t>
            </a:r>
          </a:p>
        </p:txBody>
      </p:sp>
      <p:cxnSp>
        <p:nvCxnSpPr>
          <p:cNvPr id="21" name="直线箭头连接符 18"/>
          <p:cNvCxnSpPr>
            <a:stCxn id="30" idx="6"/>
            <a:endCxn id="32" idx="2"/>
          </p:cNvCxnSpPr>
          <p:nvPr/>
        </p:nvCxnSpPr>
        <p:spPr>
          <a:xfrm>
            <a:off x="8247033" y="3860026"/>
            <a:ext cx="689218" cy="0"/>
          </a:xfrm>
          <a:prstGeom prst="straightConnector1">
            <a:avLst/>
          </a:prstGeom>
          <a:noFill/>
          <a:ln w="19050" cap="flat" cmpd="sng" algn="ctr">
            <a:solidFill>
              <a:schemeClr val="tx1">
                <a:lumMod val="75000"/>
                <a:lumOff val="25000"/>
              </a:schemeClr>
            </a:solidFill>
            <a:prstDash val="solid"/>
            <a:miter lim="800000"/>
            <a:tailEnd type="stealth" w="lg" len="lg"/>
          </a:ln>
          <a:effectLst/>
        </p:spPr>
      </p:cxnSp>
      <p:cxnSp>
        <p:nvCxnSpPr>
          <p:cNvPr id="22" name="直线箭头连接符 18"/>
          <p:cNvCxnSpPr>
            <a:stCxn id="23" idx="6"/>
            <a:endCxn id="36" idx="2"/>
          </p:cNvCxnSpPr>
          <p:nvPr/>
        </p:nvCxnSpPr>
        <p:spPr>
          <a:xfrm flipV="1">
            <a:off x="7277976" y="2849874"/>
            <a:ext cx="2704897" cy="16956"/>
          </a:xfrm>
          <a:prstGeom prst="straightConnector1">
            <a:avLst/>
          </a:prstGeom>
          <a:noFill/>
          <a:ln w="19050" cap="flat" cmpd="sng" algn="ctr">
            <a:solidFill>
              <a:schemeClr val="tx1">
                <a:lumMod val="75000"/>
                <a:lumOff val="25000"/>
              </a:schemeClr>
            </a:solidFill>
            <a:prstDash val="solid"/>
            <a:miter lim="800000"/>
            <a:tailEnd type="stealth" w="lg" len="lg"/>
          </a:ln>
          <a:effectLst/>
        </p:spPr>
      </p:cxnSp>
      <p:sp>
        <p:nvSpPr>
          <p:cNvPr id="23" name="椭圆 22"/>
          <p:cNvSpPr/>
          <p:nvPr/>
        </p:nvSpPr>
        <p:spPr>
          <a:xfrm>
            <a:off x="7065459" y="2756260"/>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24" name="椭圆 23"/>
          <p:cNvSpPr/>
          <p:nvPr/>
        </p:nvSpPr>
        <p:spPr>
          <a:xfrm>
            <a:off x="7522039" y="2756260"/>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25" name="椭圆 24"/>
          <p:cNvSpPr/>
          <p:nvPr/>
        </p:nvSpPr>
        <p:spPr>
          <a:xfrm>
            <a:off x="7967194" y="2756260"/>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26" name="椭圆 25"/>
          <p:cNvSpPr/>
          <p:nvPr/>
        </p:nvSpPr>
        <p:spPr>
          <a:xfrm>
            <a:off x="8314489" y="2756260"/>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27" name="椭圆 26"/>
          <p:cNvSpPr/>
          <p:nvPr/>
        </p:nvSpPr>
        <p:spPr>
          <a:xfrm>
            <a:off x="8750810" y="2756260"/>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28" name="椭圆 27"/>
          <p:cNvSpPr/>
          <p:nvPr/>
        </p:nvSpPr>
        <p:spPr>
          <a:xfrm>
            <a:off x="9148401" y="2756260"/>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29" name="椭圆 28"/>
          <p:cNvSpPr/>
          <p:nvPr/>
        </p:nvSpPr>
        <p:spPr>
          <a:xfrm>
            <a:off x="9531385" y="2756260"/>
            <a:ext cx="212517" cy="221140"/>
          </a:xfrm>
          <a:prstGeom prst="ellipse">
            <a:avLst/>
          </a:prstGeom>
          <a:solidFill>
            <a:schemeClr val="accent2"/>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30" name="椭圆 29"/>
          <p:cNvSpPr/>
          <p:nvPr/>
        </p:nvSpPr>
        <p:spPr>
          <a:xfrm>
            <a:off x="8034516" y="3749456"/>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31" name="椭圆 30"/>
          <p:cNvSpPr/>
          <p:nvPr/>
        </p:nvSpPr>
        <p:spPr>
          <a:xfrm>
            <a:off x="8491096" y="3749456"/>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32" name="椭圆 31"/>
          <p:cNvSpPr/>
          <p:nvPr/>
        </p:nvSpPr>
        <p:spPr>
          <a:xfrm>
            <a:off x="8936251" y="3749456"/>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cxnSp>
        <p:nvCxnSpPr>
          <p:cNvPr id="33" name="直线箭头连接符 18"/>
          <p:cNvCxnSpPr>
            <a:endCxn id="30" idx="2"/>
          </p:cNvCxnSpPr>
          <p:nvPr/>
        </p:nvCxnSpPr>
        <p:spPr>
          <a:xfrm>
            <a:off x="7831766" y="2895425"/>
            <a:ext cx="202750" cy="964601"/>
          </a:xfrm>
          <a:prstGeom prst="straightConnector1">
            <a:avLst/>
          </a:prstGeom>
          <a:noFill/>
          <a:ln w="19050" cap="flat" cmpd="sng" algn="ctr">
            <a:solidFill>
              <a:schemeClr val="tx1">
                <a:lumMod val="75000"/>
                <a:lumOff val="25000"/>
              </a:schemeClr>
            </a:solidFill>
            <a:prstDash val="solid"/>
            <a:miter lim="800000"/>
            <a:tailEnd type="stealth" w="lg" len="lg"/>
          </a:ln>
          <a:effectLst/>
        </p:spPr>
      </p:cxnSp>
      <p:sp>
        <p:nvSpPr>
          <p:cNvPr id="34" name="文本框 33"/>
          <p:cNvSpPr txBox="1"/>
          <p:nvPr/>
        </p:nvSpPr>
        <p:spPr>
          <a:xfrm>
            <a:off x="10309831" y="2619042"/>
            <a:ext cx="1517803" cy="461665"/>
          </a:xfrm>
          <a:prstGeom prst="rect">
            <a:avLst/>
          </a:prstGeom>
          <a:noFill/>
          <a:ln>
            <a:noFill/>
          </a:ln>
        </p:spPr>
        <p:txBody>
          <a:bodyPr wrap="square">
            <a:spAutoFit/>
          </a:bodyPr>
          <a:lstStyle>
            <a:defPPr>
              <a:defRPr lang="en-US"/>
            </a:defPPr>
            <a:lvl1pPr>
              <a:defRPr kumimoji="1" sz="1315">
                <a:latin typeface="Arial Hebrew" charset="-79"/>
                <a:ea typeface="Arial Hebrew" charset="-79"/>
                <a:cs typeface="Arial Hebrew" charset="-79"/>
              </a:defRPr>
            </a:lvl1pPr>
          </a:lstStyle>
          <a:p>
            <a:pPr>
              <a:defRPr/>
            </a:pPr>
            <a:r>
              <a:rPr lang="en-US" altLang="zh-CN" sz="2400" kern="0" dirty="0">
                <a:solidFill>
                  <a:srgbClr val="C00000"/>
                </a:solidFill>
                <a:latin typeface="+mj-lt"/>
                <a:ea typeface="+mn-ea"/>
                <a:cs typeface="Helvetica" panose="020B0604020202020204" pitchFamily="34" charset="0"/>
              </a:rPr>
              <a:t>Dev</a:t>
            </a:r>
            <a:r>
              <a:rPr lang="zh-CN" altLang="en-US" sz="2400" kern="0" dirty="0">
                <a:solidFill>
                  <a:srgbClr val="C00000"/>
                </a:solidFill>
                <a:latin typeface="+mj-lt"/>
                <a:ea typeface="+mn-ea"/>
                <a:cs typeface="Helvetica" panose="020B0604020202020204" pitchFamily="34" charset="0"/>
              </a:rPr>
              <a:t>分支</a:t>
            </a:r>
          </a:p>
        </p:txBody>
      </p:sp>
      <p:sp>
        <p:nvSpPr>
          <p:cNvPr id="35" name="文本框 34"/>
          <p:cNvSpPr txBox="1"/>
          <p:nvPr/>
        </p:nvSpPr>
        <p:spPr>
          <a:xfrm>
            <a:off x="10368939" y="3749456"/>
            <a:ext cx="1346062" cy="461665"/>
          </a:xfrm>
          <a:prstGeom prst="rect">
            <a:avLst/>
          </a:prstGeom>
          <a:noFill/>
          <a:ln>
            <a:noFill/>
          </a:ln>
        </p:spPr>
        <p:txBody>
          <a:bodyPr wrap="square">
            <a:spAutoFit/>
          </a:bodyPr>
          <a:lstStyle>
            <a:defPPr>
              <a:defRPr lang="en-US"/>
            </a:defPPr>
            <a:lvl1pPr>
              <a:defRPr kumimoji="1" sz="1315">
                <a:latin typeface="Arial Hebrew" charset="-79"/>
                <a:ea typeface="Arial Hebrew" charset="-79"/>
                <a:cs typeface="Arial Hebrew" charset="-79"/>
              </a:defRPr>
            </a:lvl1pPr>
          </a:lstStyle>
          <a:p>
            <a:pPr>
              <a:defRPr/>
            </a:pPr>
            <a:r>
              <a:rPr lang="en-US" altLang="zh-CN" sz="2400" kern="0" dirty="0">
                <a:solidFill>
                  <a:srgbClr val="C00000"/>
                </a:solidFill>
                <a:latin typeface="+mj-lt"/>
                <a:ea typeface="+mn-ea"/>
                <a:cs typeface="Helvetica" panose="020B0604020202020204" pitchFamily="34" charset="0"/>
              </a:rPr>
              <a:t>Foo</a:t>
            </a:r>
            <a:r>
              <a:rPr lang="zh-CN" altLang="en-US" sz="2400" kern="0" dirty="0">
                <a:solidFill>
                  <a:srgbClr val="C00000"/>
                </a:solidFill>
                <a:latin typeface="+mj-lt"/>
                <a:ea typeface="+mn-ea"/>
                <a:cs typeface="Helvetica" panose="020B0604020202020204" pitchFamily="34" charset="0"/>
              </a:rPr>
              <a:t>分支</a:t>
            </a:r>
          </a:p>
        </p:txBody>
      </p:sp>
      <p:sp>
        <p:nvSpPr>
          <p:cNvPr id="36" name="椭圆 35"/>
          <p:cNvSpPr/>
          <p:nvPr/>
        </p:nvSpPr>
        <p:spPr>
          <a:xfrm>
            <a:off x="9982873" y="2739304"/>
            <a:ext cx="212517" cy="221140"/>
          </a:xfrm>
          <a:prstGeom prst="ellipse">
            <a:avLst/>
          </a:prstGeom>
          <a:solidFill>
            <a:schemeClr val="accent2"/>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cxnSp>
        <p:nvCxnSpPr>
          <p:cNvPr id="37" name="直线箭头连接符 18"/>
          <p:cNvCxnSpPr>
            <a:stCxn id="32" idx="6"/>
            <a:endCxn id="36" idx="4"/>
          </p:cNvCxnSpPr>
          <p:nvPr/>
        </p:nvCxnSpPr>
        <p:spPr>
          <a:xfrm flipV="1">
            <a:off x="9148768" y="2960444"/>
            <a:ext cx="940364" cy="899582"/>
          </a:xfrm>
          <a:prstGeom prst="bentConnector2">
            <a:avLst/>
          </a:prstGeom>
          <a:noFill/>
          <a:ln w="19050" cap="flat" cmpd="sng" algn="ctr">
            <a:solidFill>
              <a:schemeClr val="tx1">
                <a:lumMod val="75000"/>
                <a:lumOff val="25000"/>
              </a:schemeClr>
            </a:solidFill>
            <a:prstDash val="sysDash"/>
            <a:miter lim="800000"/>
            <a:tailEnd type="stealth" w="lg" len="lg"/>
          </a:ln>
          <a:effectLst/>
        </p:spPr>
      </p:cxnSp>
      <p:sp>
        <p:nvSpPr>
          <p:cNvPr id="38" name="箭头: 右 37"/>
          <p:cNvSpPr/>
          <p:nvPr/>
        </p:nvSpPr>
        <p:spPr>
          <a:xfrm>
            <a:off x="4990949" y="2756260"/>
            <a:ext cx="1205494" cy="97013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9" name="文本框 38"/>
          <p:cNvSpPr txBox="1"/>
          <p:nvPr/>
        </p:nvSpPr>
        <p:spPr>
          <a:xfrm>
            <a:off x="3950553" y="1096258"/>
            <a:ext cx="3924436" cy="954107"/>
          </a:xfrm>
          <a:prstGeom prst="rect">
            <a:avLst/>
          </a:prstGeom>
          <a:noFill/>
          <a:ln>
            <a:noFill/>
          </a:ln>
        </p:spPr>
        <p:txBody>
          <a:bodyPr wrap="square">
            <a:spAutoFit/>
          </a:bodyPr>
          <a:lstStyle>
            <a:defPPr>
              <a:defRPr lang="en-US"/>
            </a:defPPr>
            <a:lvl1pPr>
              <a:defRPr kumimoji="1" sz="1315">
                <a:latin typeface="Arial Hebrew" charset="-79"/>
                <a:ea typeface="Arial Hebrew" charset="-79"/>
                <a:cs typeface="Arial Hebrew" charset="-79"/>
              </a:defRPr>
            </a:lvl1pPr>
          </a:lstStyle>
          <a:p>
            <a:pPr algn="ctr">
              <a:defRPr/>
            </a:pPr>
            <a:r>
              <a:rPr lang="zh-CN" altLang="en-US" sz="2800" kern="0" dirty="0">
                <a:solidFill>
                  <a:prstClr val="black"/>
                </a:solidFill>
                <a:latin typeface="+mn-ea"/>
                <a:ea typeface="+mn-ea"/>
                <a:cs typeface="Helvetica" panose="020B0604020202020204" pitchFamily="34" charset="0"/>
              </a:rPr>
              <a:t>将多个开发者分支中的修改合并到</a:t>
            </a:r>
            <a:r>
              <a:rPr lang="en-US" altLang="zh-CN" sz="2800" kern="0" dirty="0">
                <a:solidFill>
                  <a:prstClr val="black"/>
                </a:solidFill>
                <a:latin typeface="+mn-ea"/>
                <a:ea typeface="+mn-ea"/>
                <a:cs typeface="Helvetica" panose="020B0604020202020204" pitchFamily="34" charset="0"/>
              </a:rPr>
              <a:t>Dev</a:t>
            </a:r>
            <a:r>
              <a:rPr lang="zh-CN" altLang="en-US" sz="2800" kern="0" dirty="0">
                <a:solidFill>
                  <a:prstClr val="black"/>
                </a:solidFill>
                <a:latin typeface="+mn-ea"/>
                <a:ea typeface="+mn-ea"/>
                <a:cs typeface="Helvetica" panose="020B0604020202020204" pitchFamily="34" charset="0"/>
              </a:rPr>
              <a:t>分支里</a:t>
            </a:r>
          </a:p>
        </p:txBody>
      </p:sp>
      <p:sp>
        <p:nvSpPr>
          <p:cNvPr id="40" name="椭圆 39"/>
          <p:cNvSpPr/>
          <p:nvPr/>
        </p:nvSpPr>
        <p:spPr>
          <a:xfrm>
            <a:off x="7754902" y="3631438"/>
            <a:ext cx="1644980" cy="469698"/>
          </a:xfrm>
          <a:prstGeom prst="ellipse">
            <a:avLst/>
          </a:prstGeom>
          <a:no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9808873" y="3196994"/>
            <a:ext cx="2027232" cy="461665"/>
          </a:xfrm>
          <a:prstGeom prst="rect">
            <a:avLst/>
          </a:prstGeom>
          <a:noFill/>
          <a:ln>
            <a:noFill/>
          </a:ln>
        </p:spPr>
        <p:txBody>
          <a:bodyPr wrap="square">
            <a:spAutoFit/>
          </a:bodyPr>
          <a:lstStyle>
            <a:defPPr>
              <a:defRPr lang="en-US"/>
            </a:defPPr>
            <a:lvl1pPr>
              <a:defRPr kumimoji="1" sz="1315">
                <a:latin typeface="Arial Hebrew" charset="-79"/>
                <a:ea typeface="Arial Hebrew" charset="-79"/>
                <a:cs typeface="Arial Hebrew" charset="-79"/>
              </a:defRPr>
            </a:lvl1pPr>
          </a:lstStyle>
          <a:p>
            <a:pPr>
              <a:defRPr/>
            </a:pPr>
            <a:r>
              <a:rPr lang="zh-CN" altLang="en-US" sz="2400" kern="0" dirty="0">
                <a:solidFill>
                  <a:srgbClr val="C00000"/>
                </a:solidFill>
                <a:latin typeface="+mj-lt"/>
                <a:ea typeface="+mn-ea"/>
                <a:cs typeface="Helvetica" panose="020B0604020202020204" pitchFamily="34" charset="0"/>
              </a:rPr>
              <a:t>合并</a:t>
            </a:r>
            <a:r>
              <a:rPr lang="en-US" altLang="zh-CN" sz="2400" kern="0" dirty="0">
                <a:solidFill>
                  <a:srgbClr val="C00000"/>
                </a:solidFill>
                <a:latin typeface="+mj-lt"/>
                <a:ea typeface="+mn-ea"/>
                <a:cs typeface="Helvetica" panose="020B0604020202020204" pitchFamily="34" charset="0"/>
              </a:rPr>
              <a:t>(Merge)</a:t>
            </a:r>
            <a:endParaRPr lang="zh-CN" altLang="en-US" sz="2400" kern="0" dirty="0">
              <a:solidFill>
                <a:srgbClr val="C00000"/>
              </a:solidFill>
              <a:latin typeface="+mj-lt"/>
              <a:ea typeface="+mn-ea"/>
              <a:cs typeface="Helvetica" panose="020B0604020202020204" pitchFamily="34" charset="0"/>
            </a:endParaRPr>
          </a:p>
        </p:txBody>
      </p:sp>
      <p:cxnSp>
        <p:nvCxnSpPr>
          <p:cNvPr id="45" name="直线箭头连接符 18"/>
          <p:cNvCxnSpPr>
            <a:stCxn id="46" idx="6"/>
            <a:endCxn id="48" idx="2"/>
          </p:cNvCxnSpPr>
          <p:nvPr/>
        </p:nvCxnSpPr>
        <p:spPr>
          <a:xfrm>
            <a:off x="1474880" y="4561657"/>
            <a:ext cx="689218" cy="0"/>
          </a:xfrm>
          <a:prstGeom prst="straightConnector1">
            <a:avLst/>
          </a:prstGeom>
          <a:noFill/>
          <a:ln w="19050" cap="flat" cmpd="sng" algn="ctr">
            <a:solidFill>
              <a:schemeClr val="tx1">
                <a:lumMod val="75000"/>
                <a:lumOff val="25000"/>
              </a:schemeClr>
            </a:solidFill>
            <a:prstDash val="solid"/>
            <a:miter lim="800000"/>
            <a:tailEnd type="stealth" w="lg" len="lg"/>
          </a:ln>
          <a:effectLst/>
        </p:spPr>
      </p:cxnSp>
      <p:sp>
        <p:nvSpPr>
          <p:cNvPr id="46" name="椭圆 45"/>
          <p:cNvSpPr/>
          <p:nvPr/>
        </p:nvSpPr>
        <p:spPr>
          <a:xfrm>
            <a:off x="1262363" y="4451087"/>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47" name="椭圆 46"/>
          <p:cNvSpPr/>
          <p:nvPr/>
        </p:nvSpPr>
        <p:spPr>
          <a:xfrm>
            <a:off x="1718943" y="4451087"/>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48" name="椭圆 47"/>
          <p:cNvSpPr/>
          <p:nvPr/>
        </p:nvSpPr>
        <p:spPr>
          <a:xfrm>
            <a:off x="2164098" y="4451087"/>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49" name="文本框 48"/>
          <p:cNvSpPr txBox="1"/>
          <p:nvPr/>
        </p:nvSpPr>
        <p:spPr>
          <a:xfrm>
            <a:off x="2466506" y="4361602"/>
            <a:ext cx="1857691" cy="461665"/>
          </a:xfrm>
          <a:prstGeom prst="rect">
            <a:avLst/>
          </a:prstGeom>
          <a:noFill/>
          <a:ln>
            <a:noFill/>
          </a:ln>
        </p:spPr>
        <p:txBody>
          <a:bodyPr wrap="square">
            <a:spAutoFit/>
          </a:bodyPr>
          <a:lstStyle>
            <a:defPPr>
              <a:defRPr lang="en-US"/>
            </a:defPPr>
            <a:lvl1pPr>
              <a:defRPr kumimoji="1" sz="1315">
                <a:latin typeface="Arial Hebrew" charset="-79"/>
                <a:ea typeface="Arial Hebrew" charset="-79"/>
                <a:cs typeface="Arial Hebrew" charset="-79"/>
              </a:defRPr>
            </a:lvl1pPr>
          </a:lstStyle>
          <a:p>
            <a:pPr>
              <a:defRPr/>
            </a:pPr>
            <a:r>
              <a:rPr lang="en-US" altLang="zh-CN" sz="2400" kern="0" dirty="0" err="1">
                <a:solidFill>
                  <a:srgbClr val="C00000"/>
                </a:solidFill>
                <a:latin typeface="+mj-lt"/>
                <a:ea typeface="+mn-ea"/>
                <a:cs typeface="Helvetica" panose="020B0604020202020204" pitchFamily="34" charset="0"/>
              </a:rPr>
              <a:t>Gve</a:t>
            </a:r>
            <a:r>
              <a:rPr lang="zh-CN" altLang="en-US" sz="2400" kern="0" dirty="0">
                <a:solidFill>
                  <a:srgbClr val="C00000"/>
                </a:solidFill>
                <a:latin typeface="+mj-lt"/>
                <a:ea typeface="+mn-ea"/>
                <a:cs typeface="Helvetica" panose="020B0604020202020204" pitchFamily="34" charset="0"/>
              </a:rPr>
              <a:t>分支</a:t>
            </a:r>
          </a:p>
        </p:txBody>
      </p:sp>
      <p:cxnSp>
        <p:nvCxnSpPr>
          <p:cNvPr id="50" name="直线箭头连接符 18"/>
          <p:cNvCxnSpPr>
            <a:endCxn id="46" idx="2"/>
          </p:cNvCxnSpPr>
          <p:nvPr/>
        </p:nvCxnSpPr>
        <p:spPr>
          <a:xfrm>
            <a:off x="621792" y="2743255"/>
            <a:ext cx="640571" cy="1818402"/>
          </a:xfrm>
          <a:prstGeom prst="straightConnector1">
            <a:avLst/>
          </a:prstGeom>
          <a:noFill/>
          <a:ln w="19050" cap="flat" cmpd="sng" algn="ctr">
            <a:solidFill>
              <a:schemeClr val="tx1">
                <a:lumMod val="75000"/>
                <a:lumOff val="25000"/>
              </a:schemeClr>
            </a:solidFill>
            <a:prstDash val="solid"/>
            <a:miter lim="800000"/>
            <a:tailEnd type="stealth" w="lg" len="lg"/>
          </a:ln>
          <a:effectLst/>
        </p:spPr>
      </p:cxnSp>
      <p:cxnSp>
        <p:nvCxnSpPr>
          <p:cNvPr id="53" name="直线箭头连接符 18"/>
          <p:cNvCxnSpPr>
            <a:stCxn id="54" idx="6"/>
            <a:endCxn id="56" idx="2"/>
          </p:cNvCxnSpPr>
          <p:nvPr/>
        </p:nvCxnSpPr>
        <p:spPr>
          <a:xfrm>
            <a:off x="7711987" y="4763223"/>
            <a:ext cx="689218" cy="0"/>
          </a:xfrm>
          <a:prstGeom prst="straightConnector1">
            <a:avLst/>
          </a:prstGeom>
          <a:noFill/>
          <a:ln w="19050" cap="flat" cmpd="sng" algn="ctr">
            <a:solidFill>
              <a:schemeClr val="tx1">
                <a:lumMod val="75000"/>
                <a:lumOff val="25000"/>
              </a:schemeClr>
            </a:solidFill>
            <a:prstDash val="solid"/>
            <a:miter lim="800000"/>
            <a:tailEnd type="stealth" w="lg" len="lg"/>
          </a:ln>
          <a:effectLst/>
        </p:spPr>
      </p:cxnSp>
      <p:sp>
        <p:nvSpPr>
          <p:cNvPr id="54" name="椭圆 53"/>
          <p:cNvSpPr/>
          <p:nvPr/>
        </p:nvSpPr>
        <p:spPr>
          <a:xfrm>
            <a:off x="7499470" y="4652653"/>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55" name="椭圆 54"/>
          <p:cNvSpPr/>
          <p:nvPr/>
        </p:nvSpPr>
        <p:spPr>
          <a:xfrm>
            <a:off x="7956050" y="4652653"/>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56" name="椭圆 55"/>
          <p:cNvSpPr/>
          <p:nvPr/>
        </p:nvSpPr>
        <p:spPr>
          <a:xfrm>
            <a:off x="8401205" y="4652653"/>
            <a:ext cx="212517" cy="221140"/>
          </a:xfrm>
          <a:prstGeom prst="ellipse">
            <a:avLst/>
          </a:prstGeom>
          <a:solidFill>
            <a:schemeClr val="accent5">
              <a:lumMod val="20000"/>
              <a:lumOff val="80000"/>
            </a:schemeClr>
          </a:solidFill>
          <a:ln w="12700" cap="flat" cmpd="sng" algn="ctr">
            <a:solidFill>
              <a:schemeClr val="tx1">
                <a:lumMod val="75000"/>
                <a:lumOff val="25000"/>
              </a:schemeClr>
            </a:solidFill>
            <a:prstDash val="solid"/>
            <a:miter lim="800000"/>
          </a:ln>
          <a:effectLst/>
        </p:spPr>
        <p:txBody>
          <a:bodyPr rot="0" spcFirstLastPara="0" vertOverflow="overflow" horzOverflow="overflow" vert="horz" wrap="square" lIns="342926" tIns="171462" rIns="342926" bIns="171462" numCol="1" spcCol="0" rtlCol="0" fromWordArt="0" anchor="ctr" anchorCtr="0" forceAA="0" compatLnSpc="1">
            <a:noAutofit/>
          </a:bodyPr>
          <a:lstStyle/>
          <a:p>
            <a:pPr algn="ctr">
              <a:defRPr/>
            </a:pPr>
            <a:endParaRPr kumimoji="1" lang="zh-CN" altLang="en-US" sz="8800" kern="0">
              <a:solidFill>
                <a:prstClr val="white"/>
              </a:solidFill>
              <a:latin typeface="楷体" panose="02010609060101010101" pitchFamily="49" charset="-122"/>
              <a:ea typeface="楷体" panose="02010609060101010101" pitchFamily="49" charset="-122"/>
              <a:cs typeface="Helvetica" panose="020B0604020202020204" pitchFamily="34" charset="0"/>
            </a:endParaRPr>
          </a:p>
        </p:txBody>
      </p:sp>
      <p:sp>
        <p:nvSpPr>
          <p:cNvPr id="57" name="文本框 56"/>
          <p:cNvSpPr txBox="1"/>
          <p:nvPr/>
        </p:nvSpPr>
        <p:spPr>
          <a:xfrm>
            <a:off x="8932443" y="4733937"/>
            <a:ext cx="1857691" cy="461665"/>
          </a:xfrm>
          <a:prstGeom prst="rect">
            <a:avLst/>
          </a:prstGeom>
          <a:noFill/>
          <a:ln>
            <a:noFill/>
          </a:ln>
        </p:spPr>
        <p:txBody>
          <a:bodyPr wrap="square">
            <a:spAutoFit/>
          </a:bodyPr>
          <a:lstStyle>
            <a:defPPr>
              <a:defRPr lang="en-US"/>
            </a:defPPr>
            <a:lvl1pPr>
              <a:defRPr kumimoji="1" sz="1315">
                <a:latin typeface="Arial Hebrew" charset="-79"/>
                <a:ea typeface="Arial Hebrew" charset="-79"/>
                <a:cs typeface="Arial Hebrew" charset="-79"/>
              </a:defRPr>
            </a:lvl1pPr>
          </a:lstStyle>
          <a:p>
            <a:pPr>
              <a:defRPr/>
            </a:pPr>
            <a:r>
              <a:rPr lang="en-US" altLang="zh-CN" sz="2400" kern="0" dirty="0" err="1">
                <a:solidFill>
                  <a:srgbClr val="C00000"/>
                </a:solidFill>
                <a:latin typeface="+mj-lt"/>
                <a:ea typeface="+mn-ea"/>
                <a:cs typeface="Helvetica" panose="020B0604020202020204" pitchFamily="34" charset="0"/>
              </a:rPr>
              <a:t>Gve</a:t>
            </a:r>
            <a:r>
              <a:rPr lang="zh-CN" altLang="en-US" sz="2400" kern="0" dirty="0">
                <a:solidFill>
                  <a:srgbClr val="C00000"/>
                </a:solidFill>
                <a:latin typeface="+mj-lt"/>
                <a:ea typeface="+mn-ea"/>
                <a:cs typeface="Helvetica" panose="020B0604020202020204" pitchFamily="34" charset="0"/>
              </a:rPr>
              <a:t>分支</a:t>
            </a:r>
          </a:p>
        </p:txBody>
      </p:sp>
      <p:cxnSp>
        <p:nvCxnSpPr>
          <p:cNvPr id="58" name="直线箭头连接符 18"/>
          <p:cNvCxnSpPr>
            <a:endCxn id="54" idx="2"/>
          </p:cNvCxnSpPr>
          <p:nvPr/>
        </p:nvCxnSpPr>
        <p:spPr>
          <a:xfrm>
            <a:off x="7362971" y="2875996"/>
            <a:ext cx="136499" cy="1887227"/>
          </a:xfrm>
          <a:prstGeom prst="straightConnector1">
            <a:avLst/>
          </a:prstGeom>
          <a:noFill/>
          <a:ln w="19050" cap="flat" cmpd="sng" algn="ctr">
            <a:solidFill>
              <a:schemeClr val="tx1">
                <a:lumMod val="75000"/>
                <a:lumOff val="25000"/>
              </a:schemeClr>
            </a:solidFill>
            <a:prstDash val="solid"/>
            <a:miter lim="800000"/>
            <a:tailEnd type="stealth" w="lg" len="lg"/>
          </a:ln>
          <a:effectLst/>
        </p:spPr>
      </p:cxnSp>
      <p:sp>
        <p:nvSpPr>
          <p:cNvPr id="60" name="椭圆 59"/>
          <p:cNvSpPr/>
          <p:nvPr/>
        </p:nvSpPr>
        <p:spPr>
          <a:xfrm>
            <a:off x="7250962" y="4520325"/>
            <a:ext cx="1644980" cy="469698"/>
          </a:xfrm>
          <a:prstGeom prst="ellipse">
            <a:avLst/>
          </a:prstGeom>
          <a:no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线箭头连接符 18"/>
          <p:cNvCxnSpPr>
            <a:endCxn id="29" idx="4"/>
          </p:cNvCxnSpPr>
          <p:nvPr/>
        </p:nvCxnSpPr>
        <p:spPr>
          <a:xfrm rot="5400000" flipH="1" flipV="1">
            <a:off x="8248081" y="3365612"/>
            <a:ext cx="1777774" cy="1001351"/>
          </a:xfrm>
          <a:prstGeom prst="bentConnector3">
            <a:avLst>
              <a:gd name="adj1" fmla="val 1158"/>
            </a:avLst>
          </a:prstGeom>
          <a:noFill/>
          <a:ln w="19050" cap="flat" cmpd="sng" algn="ctr">
            <a:solidFill>
              <a:schemeClr val="tx1">
                <a:lumMod val="75000"/>
                <a:lumOff val="25000"/>
              </a:schemeClr>
            </a:solidFill>
            <a:prstDash val="sysDash"/>
            <a:miter lim="800000"/>
            <a:tailEnd type="stealth" w="lg" len="lg"/>
          </a:ln>
          <a:effectLst/>
        </p:spPr>
      </p:cxn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分支管理工作</a:t>
            </a:r>
          </a:p>
        </p:txBody>
      </p:sp>
      <p:sp>
        <p:nvSpPr>
          <p:cNvPr id="3" name="内容占位符 2"/>
          <p:cNvSpPr>
            <a:spLocks noGrp="1"/>
          </p:cNvSpPr>
          <p:nvPr>
            <p:ph idx="1"/>
          </p:nvPr>
        </p:nvSpPr>
        <p:spPr>
          <a:xfrm>
            <a:off x="539750" y="1125538"/>
            <a:ext cx="11568124" cy="5040312"/>
          </a:xfrm>
        </p:spPr>
        <p:txBody>
          <a:bodyPr/>
          <a:lstStyle/>
          <a:p>
            <a:r>
              <a:rPr lang="zh-CN" altLang="zh-CN" sz="2800" dirty="0"/>
              <a:t>创建“</a:t>
            </a:r>
            <a:r>
              <a:rPr lang="en-US" altLang="zh-CN" sz="2800" dirty="0"/>
              <a:t>master</a:t>
            </a:r>
            <a:r>
              <a:rPr lang="zh-CN" altLang="zh-CN" sz="2800" dirty="0"/>
              <a:t>”分支</a:t>
            </a:r>
            <a:endParaRPr lang="en-US" altLang="zh-CN" sz="2800" dirty="0"/>
          </a:p>
          <a:p>
            <a:pPr lvl="1"/>
            <a:r>
              <a:rPr lang="zh-CN" altLang="zh-CN" sz="2400" dirty="0"/>
              <a:t>“</a:t>
            </a:r>
            <a:r>
              <a:rPr lang="en-US" altLang="zh-CN" sz="2400" dirty="0"/>
              <a:t>master</a:t>
            </a:r>
            <a:r>
              <a:rPr lang="zh-CN" altLang="zh-CN" sz="2400" dirty="0"/>
              <a:t>”分支仓库处于稳定、可运行和可部署的状态</a:t>
            </a:r>
            <a:endParaRPr lang="en-US" altLang="zh-CN" sz="2400" dirty="0"/>
          </a:p>
          <a:p>
            <a:pPr lvl="1"/>
            <a:r>
              <a:rPr lang="zh-CN" altLang="zh-CN" sz="2400" dirty="0"/>
              <a:t>只有管理人员才有权限把“</a:t>
            </a:r>
            <a:r>
              <a:rPr lang="en-US" altLang="zh-CN" sz="2400" dirty="0"/>
              <a:t>develop</a:t>
            </a:r>
            <a:r>
              <a:rPr lang="zh-CN" altLang="zh-CN" sz="2400" dirty="0"/>
              <a:t>”分支代码合并到“</a:t>
            </a:r>
            <a:r>
              <a:rPr lang="en-US" altLang="zh-CN" sz="2400" dirty="0"/>
              <a:t>master</a:t>
            </a:r>
            <a:r>
              <a:rPr lang="zh-CN" altLang="zh-CN" sz="2400" dirty="0"/>
              <a:t>”分支中</a:t>
            </a:r>
            <a:endParaRPr lang="en-US" altLang="zh-CN" sz="2400" dirty="0"/>
          </a:p>
          <a:p>
            <a:r>
              <a:rPr lang="zh-CN" altLang="zh-CN" sz="2800" dirty="0"/>
              <a:t>创建“</a:t>
            </a:r>
            <a:r>
              <a:rPr lang="en-US" altLang="zh-CN" sz="2800" dirty="0"/>
              <a:t>develop</a:t>
            </a:r>
            <a:r>
              <a:rPr lang="zh-CN" altLang="zh-CN" sz="2800" dirty="0"/>
              <a:t>”分支</a:t>
            </a:r>
            <a:endParaRPr lang="en-US" altLang="zh-CN" sz="2800" dirty="0"/>
          </a:p>
          <a:p>
            <a:pPr lvl="1"/>
            <a:r>
              <a:rPr lang="zh-CN" altLang="zh-CN" sz="2400" dirty="0"/>
              <a:t>属于开发人员的分支仓库，只有经过审查和测试的任务分支代码才可合并到“</a:t>
            </a:r>
            <a:r>
              <a:rPr lang="en-US" altLang="zh-CN" sz="2400" dirty="0"/>
              <a:t>develop</a:t>
            </a:r>
            <a:r>
              <a:rPr lang="zh-CN" altLang="zh-CN" sz="2400" dirty="0"/>
              <a:t>”分支仓库中</a:t>
            </a:r>
            <a:endParaRPr lang="en-US" altLang="zh-CN" sz="2400" dirty="0"/>
          </a:p>
          <a:p>
            <a:pPr lvl="1"/>
            <a:r>
              <a:rPr lang="zh-CN" altLang="zh-CN" sz="2400" dirty="0"/>
              <a:t>只有管理人员才有权限把任务分支合并到“</a:t>
            </a:r>
            <a:r>
              <a:rPr lang="en-US" altLang="zh-CN" sz="2400" dirty="0"/>
              <a:t>develop</a:t>
            </a:r>
            <a:r>
              <a:rPr lang="zh-CN" altLang="zh-CN" sz="2400" dirty="0"/>
              <a:t>”分支上</a:t>
            </a:r>
            <a:endParaRPr lang="en-US" altLang="zh-CN" sz="2400" dirty="0"/>
          </a:p>
          <a:p>
            <a:r>
              <a:rPr lang="zh-CN" altLang="zh-CN" sz="2800" dirty="0"/>
              <a:t>创建开发人员自己的任务分支</a:t>
            </a:r>
            <a:endParaRPr lang="en-US" altLang="zh-CN" sz="2800" dirty="0"/>
          </a:p>
          <a:p>
            <a:pPr lvl="1"/>
            <a:r>
              <a:rPr lang="zh-CN" altLang="zh-CN" sz="2400" dirty="0"/>
              <a:t>每个开发人员可根据自身的开发任务创建自己的任务分支</a:t>
            </a:r>
            <a:endParaRPr lang="en-US" altLang="zh-CN" sz="2400" dirty="0"/>
          </a:p>
          <a:p>
            <a:r>
              <a:rPr lang="zh-CN" altLang="zh-CN" sz="2800" dirty="0"/>
              <a:t>代码合并（</a:t>
            </a:r>
            <a:r>
              <a:rPr lang="en-US" altLang="zh-CN" sz="2800" dirty="0"/>
              <a:t>Merge</a:t>
            </a:r>
            <a:r>
              <a:rPr lang="zh-CN" altLang="zh-CN" sz="2800" dirty="0"/>
              <a:t>）</a:t>
            </a:r>
            <a:endParaRPr lang="en-US" altLang="zh-CN" sz="2800" dirty="0"/>
          </a:p>
          <a:p>
            <a:pPr lvl="1"/>
            <a:r>
              <a:rPr lang="zh-CN" altLang="zh-CN" sz="2400" dirty="0"/>
              <a:t>开发人员可通过项目管理人员</a:t>
            </a:r>
            <a:r>
              <a:rPr lang="zh-CN" altLang="en-US" sz="2400" dirty="0"/>
              <a:t>，</a:t>
            </a:r>
            <a:r>
              <a:rPr lang="zh-CN" altLang="zh-CN" sz="2400" dirty="0"/>
              <a:t>将自己编写代码同步合并到“</a:t>
            </a:r>
            <a:r>
              <a:rPr lang="en-US" altLang="zh-CN" sz="2400" dirty="0"/>
              <a:t>develop</a:t>
            </a:r>
            <a:r>
              <a:rPr lang="zh-CN" altLang="zh-CN" sz="2400" dirty="0"/>
              <a:t>”分支中</a:t>
            </a:r>
            <a:endParaRPr lang="en-US" altLang="zh-CN" sz="2400" dirty="0"/>
          </a:p>
          <a:p>
            <a:pPr lvl="1"/>
            <a:endParaRPr lang="zh-CN" altLang="en-US" sz="24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闭源软件及企业示例</a:t>
            </a:r>
          </a:p>
        </p:txBody>
      </p:sp>
      <p:sp>
        <p:nvSpPr>
          <p:cNvPr id="3" name="内容占位符 2"/>
          <p:cNvSpPr>
            <a:spLocks noGrp="1"/>
          </p:cNvSpPr>
          <p:nvPr>
            <p:ph idx="1"/>
          </p:nvPr>
        </p:nvSpPr>
        <p:spPr>
          <a:xfrm>
            <a:off x="539750" y="1125538"/>
            <a:ext cx="10920052" cy="5040312"/>
          </a:xfrm>
        </p:spPr>
        <p:txBody>
          <a:bodyPr/>
          <a:lstStyle/>
          <a:p>
            <a:r>
              <a:rPr lang="zh-CN" altLang="en-US" dirty="0"/>
              <a:t>典型软件</a:t>
            </a:r>
            <a:endParaRPr lang="en-US" altLang="zh-CN" dirty="0"/>
          </a:p>
          <a:p>
            <a:pPr lvl="1"/>
            <a:r>
              <a:rPr lang="en-US" altLang="zh-CN" dirty="0"/>
              <a:t>Windows</a:t>
            </a:r>
            <a:r>
              <a:rPr lang="zh-CN" altLang="en-US" dirty="0"/>
              <a:t>、</a:t>
            </a:r>
            <a:r>
              <a:rPr lang="en-US" altLang="zh-CN" dirty="0"/>
              <a:t>Office</a:t>
            </a:r>
            <a:r>
              <a:rPr lang="zh-CN" altLang="en-US" dirty="0"/>
              <a:t>软件、</a:t>
            </a:r>
            <a:r>
              <a:rPr lang="en-US" altLang="zh-CN" dirty="0"/>
              <a:t>Oracle</a:t>
            </a:r>
            <a:r>
              <a:rPr lang="zh-CN" altLang="en-US" dirty="0"/>
              <a:t>软件等</a:t>
            </a:r>
            <a:endParaRPr lang="en-US" altLang="zh-CN" dirty="0"/>
          </a:p>
          <a:p>
            <a:pPr lvl="1"/>
            <a:endParaRPr lang="en-US" altLang="zh-CN" dirty="0"/>
          </a:p>
          <a:p>
            <a:r>
              <a:rPr lang="zh-CN" altLang="en-US" dirty="0"/>
              <a:t>典型企业</a:t>
            </a:r>
            <a:endParaRPr lang="en-US" altLang="zh-CN" dirty="0"/>
          </a:p>
          <a:p>
            <a:pPr lvl="1"/>
            <a:r>
              <a:rPr lang="zh-CN" altLang="zh-CN" dirty="0"/>
              <a:t>微软、</a:t>
            </a:r>
            <a:r>
              <a:rPr lang="en-US" altLang="zh-CN" dirty="0"/>
              <a:t>IBM</a:t>
            </a:r>
            <a:r>
              <a:rPr lang="zh-CN" altLang="zh-CN" dirty="0"/>
              <a:t>、</a:t>
            </a:r>
            <a:r>
              <a:rPr lang="en-US" altLang="zh-CN" dirty="0"/>
              <a:t>Oracle</a:t>
            </a:r>
            <a:r>
              <a:rPr lang="zh-CN" altLang="en-US" dirty="0"/>
              <a:t>等</a:t>
            </a:r>
          </a:p>
        </p:txBody>
      </p:sp>
      <p:pic>
        <p:nvPicPr>
          <p:cNvPr id="11" name="图片 10" descr="徽标, 公司名称&#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763" y="692151"/>
            <a:ext cx="2133039" cy="1633714"/>
          </a:xfrm>
          <a:prstGeom prst="rect">
            <a:avLst/>
          </a:prstGeom>
        </p:spPr>
      </p:pic>
      <p:pic>
        <p:nvPicPr>
          <p:cNvPr id="13" name="图片 12" descr="图形用户界面&#10;&#10;中度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7901" y="2546127"/>
            <a:ext cx="2201901" cy="1262598"/>
          </a:xfrm>
          <a:prstGeom prst="rect">
            <a:avLst/>
          </a:prstGeom>
        </p:spPr>
      </p:pic>
      <p:pic>
        <p:nvPicPr>
          <p:cNvPr id="5" name="图片 4" descr="徽标, 公司名称&#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033" y="4473116"/>
            <a:ext cx="3207571" cy="1956618"/>
          </a:xfrm>
          <a:prstGeom prst="rect">
            <a:avLst/>
          </a:prstGeom>
          <a:ln>
            <a:solidFill>
              <a:schemeClr val="accent1"/>
            </a:solidFill>
          </a:ln>
        </p:spPr>
      </p:pic>
      <p:pic>
        <p:nvPicPr>
          <p:cNvPr id="7" name="图片 6" descr="卡通画&#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6996" y="4482340"/>
            <a:ext cx="3438550" cy="1956618"/>
          </a:xfrm>
          <a:prstGeom prst="rect">
            <a:avLst/>
          </a:prstGeom>
          <a:ln>
            <a:solidFill>
              <a:schemeClr val="accent1"/>
            </a:solidFill>
          </a:ln>
        </p:spPr>
      </p:pic>
      <p:pic>
        <p:nvPicPr>
          <p:cNvPr id="9" name="图片 8" descr="徽标, 公司名称&#10;&#10;描述已自动生成"/>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3101" y="4451511"/>
            <a:ext cx="3144694" cy="1987447"/>
          </a:xfrm>
          <a:prstGeom prst="rect">
            <a:avLst/>
          </a:prstGeom>
          <a:ln>
            <a:solidFill>
              <a:schemeClr val="accent1"/>
            </a:solidFill>
          </a:ln>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思考和讨论</a:t>
            </a:r>
          </a:p>
        </p:txBody>
      </p:sp>
      <p:sp>
        <p:nvSpPr>
          <p:cNvPr id="3" name="内容占位符 2"/>
          <p:cNvSpPr>
            <a:spLocks noGrp="1"/>
          </p:cNvSpPr>
          <p:nvPr>
            <p:ph idx="1"/>
          </p:nvPr>
        </p:nvSpPr>
        <p:spPr/>
        <p:txBody>
          <a:bodyPr/>
          <a:lstStyle/>
          <a:p>
            <a:r>
              <a:rPr lang="zh-CN" altLang="en-US" dirty="0"/>
              <a:t>软件开发人员编写好代码后，如何将自己编写的代码合并到原始仓库中去？</a:t>
            </a:r>
          </a:p>
        </p:txBody>
      </p:sp>
      <p:pic>
        <p:nvPicPr>
          <p:cNvPr id="4" name="图片 3"/>
          <p:cNvPicPr>
            <a:picLocks noChangeAspect="1"/>
          </p:cNvPicPr>
          <p:nvPr/>
        </p:nvPicPr>
        <p:blipFill>
          <a:blip r:embed="rId2"/>
          <a:stretch>
            <a:fillRect/>
          </a:stretch>
        </p:blipFill>
        <p:spPr>
          <a:xfrm>
            <a:off x="10235666" y="4262408"/>
            <a:ext cx="1476163" cy="1968489"/>
          </a:xfrm>
          <a:prstGeom prst="rect">
            <a:avLst/>
          </a:prstGeom>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1"/>
            <a:ext cx="11377264" cy="1323439"/>
          </a:xfrm>
        </p:spPr>
        <p:txBody>
          <a:bodyPr/>
          <a:lstStyle/>
          <a:p>
            <a:r>
              <a:rPr lang="en-US" altLang="zh-CN" dirty="0"/>
              <a:t>3.4 </a:t>
            </a:r>
            <a:r>
              <a:rPr lang="zh-CN" altLang="zh-CN" dirty="0"/>
              <a:t>基于</a:t>
            </a:r>
            <a:r>
              <a:rPr lang="en-US" altLang="zh-CN" dirty="0"/>
              <a:t>Pull/Request</a:t>
            </a:r>
            <a:r>
              <a:rPr lang="zh-CN" altLang="en-US" dirty="0"/>
              <a:t>（</a:t>
            </a:r>
            <a:r>
              <a:rPr lang="en-US" altLang="zh-CN" dirty="0"/>
              <a:t>P/R</a:t>
            </a:r>
            <a:r>
              <a:rPr lang="zh-CN" altLang="en-US" dirty="0"/>
              <a:t>）</a:t>
            </a:r>
            <a:r>
              <a:rPr lang="zh-CN" altLang="zh-CN" dirty="0"/>
              <a:t>的分布式协同开发</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t>每个开发人员在本地完成编程工作后，不是直接向中心仓库推送代码，而是通过发送一个</a:t>
            </a:r>
            <a:r>
              <a:rPr lang="en-US" altLang="zh-CN" dirty="0">
                <a:solidFill>
                  <a:srgbClr val="C00000"/>
                </a:solidFill>
              </a:rPr>
              <a:t>P/R</a:t>
            </a:r>
            <a:r>
              <a:rPr lang="zh-CN" altLang="zh-CN" dirty="0">
                <a:solidFill>
                  <a:srgbClr val="C00000"/>
                </a:solidFill>
              </a:rPr>
              <a:t>合并请求</a:t>
            </a:r>
            <a:r>
              <a:rPr lang="zh-CN" altLang="zh-CN" dirty="0"/>
              <a:t>，将原始代码库的克隆库推荐合并到中心仓库之中</a:t>
            </a:r>
            <a:endParaRPr lang="en-US" altLang="zh-CN" dirty="0"/>
          </a:p>
          <a:p>
            <a:pPr lvl="1"/>
            <a:r>
              <a:rPr lang="zh-CN" altLang="zh-CN" dirty="0"/>
              <a:t>一个“</a:t>
            </a:r>
            <a:r>
              <a:rPr lang="en-US" altLang="zh-CN" dirty="0"/>
              <a:t>P/R</a:t>
            </a:r>
            <a:r>
              <a:rPr lang="zh-CN" altLang="zh-CN" dirty="0"/>
              <a:t>”顾名思义是指一次</a:t>
            </a:r>
            <a:r>
              <a:rPr lang="zh-CN" altLang="zh-CN" b="1" dirty="0">
                <a:solidFill>
                  <a:srgbClr val="C00000"/>
                </a:solidFill>
              </a:rPr>
              <a:t>合并请求</a:t>
            </a:r>
            <a:r>
              <a:rPr lang="zh-CN" altLang="zh-CN" dirty="0"/>
              <a:t>，合并的内容对应于一个</a:t>
            </a:r>
            <a:r>
              <a:rPr lang="zh-CN" altLang="zh-CN" b="1" dirty="0">
                <a:solidFill>
                  <a:srgbClr val="C00000"/>
                </a:solidFill>
              </a:rPr>
              <a:t>代码修改补丁</a:t>
            </a:r>
            <a:r>
              <a:rPr lang="zh-CN" altLang="zh-CN" dirty="0"/>
              <a:t>，它包含了软件开发人员对软件的一次代码修改</a:t>
            </a:r>
            <a:endParaRPr lang="en-US" altLang="zh-CN" dirty="0"/>
          </a:p>
          <a:p>
            <a:r>
              <a:rPr lang="zh-CN" altLang="zh-CN" dirty="0"/>
              <a:t>接收到合并请求后，软件项目管理团队和开发人员群体</a:t>
            </a:r>
            <a:r>
              <a:rPr lang="zh-CN" altLang="en-US" dirty="0"/>
              <a:t>需要对</a:t>
            </a:r>
            <a:r>
              <a:rPr lang="en-US" altLang="zh-CN" dirty="0">
                <a:solidFill>
                  <a:srgbClr val="C00000"/>
                </a:solidFill>
              </a:rPr>
              <a:t>P/R</a:t>
            </a:r>
            <a:r>
              <a:rPr lang="zh-CN" altLang="en-US" dirty="0">
                <a:solidFill>
                  <a:srgbClr val="C00000"/>
                </a:solidFill>
              </a:rPr>
              <a:t>进行审查</a:t>
            </a:r>
            <a:endParaRPr lang="en-US" altLang="zh-CN" dirty="0">
              <a:solidFill>
                <a:srgbClr val="C00000"/>
              </a:solidFill>
            </a:endParaRPr>
          </a:p>
          <a:p>
            <a:pPr lvl="1"/>
            <a:r>
              <a:rPr lang="zh-CN" altLang="zh-CN" dirty="0"/>
              <a:t>评估该</a:t>
            </a:r>
            <a:r>
              <a:rPr lang="en-US" altLang="zh-CN" dirty="0"/>
              <a:t>P/R</a:t>
            </a:r>
            <a:r>
              <a:rPr lang="zh-CN" altLang="zh-CN" dirty="0"/>
              <a:t>所贡献代码的质量，将符合质量要求的代码集成到中心代码库合适的分支中</a:t>
            </a:r>
            <a:endParaRPr lang="zh-CN" altLang="en-US" dirty="0"/>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基于</a:t>
            </a:r>
            <a:r>
              <a:rPr lang="en-US" altLang="zh-CN" dirty="0"/>
              <a:t>P/R</a:t>
            </a:r>
            <a:r>
              <a:rPr lang="zh-CN" altLang="en-US" dirty="0"/>
              <a:t>的分布式协同开发</a:t>
            </a:r>
          </a:p>
        </p:txBody>
      </p:sp>
      <p:sp>
        <p:nvSpPr>
          <p:cNvPr id="4" name="矩形: 圆角 3"/>
          <p:cNvSpPr/>
          <p:nvPr/>
        </p:nvSpPr>
        <p:spPr>
          <a:xfrm>
            <a:off x="592394" y="1379583"/>
            <a:ext cx="6474920" cy="2716238"/>
          </a:xfrm>
          <a:prstGeom prst="roundRect">
            <a:avLst>
              <a:gd name="adj" fmla="val 1088"/>
            </a:avLst>
          </a:prstGeom>
          <a:solidFill>
            <a:schemeClr val="accent2">
              <a:lumMod val="20000"/>
              <a:lumOff val="80000"/>
              <a:alpha val="60000"/>
            </a:schemeClr>
          </a:solidFill>
          <a:ln w="12700">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noAutofit/>
          </a:bodyPr>
          <a:lstStyle/>
          <a:p>
            <a:pPr algn="ctr" defTabSz="304800">
              <a:lnSpc>
                <a:spcPts val="1800"/>
              </a:lnSpc>
            </a:pPr>
            <a:endParaRPr kumimoji="1" lang="zh-CN" altLang="en-US" sz="1400" dirty="0">
              <a:solidFill>
                <a:schemeClr val="tx1">
                  <a:lumMod val="85000"/>
                  <a:lumOff val="15000"/>
                </a:schemeClr>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5" name="矩形: 圆角 4"/>
          <p:cNvSpPr/>
          <p:nvPr/>
        </p:nvSpPr>
        <p:spPr>
          <a:xfrm>
            <a:off x="9467651" y="3327475"/>
            <a:ext cx="2172171" cy="2095580"/>
          </a:xfrm>
          <a:prstGeom prst="roundRect">
            <a:avLst>
              <a:gd name="adj" fmla="val 1088"/>
            </a:avLst>
          </a:prstGeom>
          <a:solidFill>
            <a:schemeClr val="accent2">
              <a:lumMod val="20000"/>
              <a:lumOff val="80000"/>
              <a:alpha val="60000"/>
            </a:schemeClr>
          </a:solidFill>
          <a:ln w="12700">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noAutofit/>
          </a:bodyPr>
          <a:lstStyle/>
          <a:p>
            <a:pPr algn="ctr" defTabSz="304800">
              <a:lnSpc>
                <a:spcPts val="1800"/>
              </a:lnSpc>
            </a:pPr>
            <a:endParaRPr kumimoji="1" lang="zh-CN" altLang="en-US" sz="1400" dirty="0">
              <a:solidFill>
                <a:schemeClr val="tx1">
                  <a:lumMod val="85000"/>
                  <a:lumOff val="15000"/>
                </a:schemeClr>
              </a:solidFill>
              <a:latin typeface="楷体" panose="02010609060101010101" pitchFamily="49" charset="-122"/>
              <a:ea typeface="楷体" panose="02010609060101010101" pitchFamily="49" charset="-122"/>
              <a:cs typeface="Times New Roman" panose="02020603050405020304" pitchFamily="18" charset="0"/>
            </a:endParaRPr>
          </a:p>
        </p:txBody>
      </p:sp>
      <p:pic>
        <p:nvPicPr>
          <p:cNvPr id="6" name="图形 5" descr="数据库"/>
          <p:cNvPicPr/>
          <p:nvPr/>
        </p:nvPicPr>
        <p:blipFill rotWithShape="1">
          <a:blip r:embed="rId2">
            <a:extLst>
              <a:ext uri="{96DAC541-7B7A-43D3-8B79-37D633B846F1}">
                <asvg:svgBlip xmlns:asvg="http://schemas.microsoft.com/office/drawing/2016/SVG/main" xmlns="" r:embed="rId3"/>
              </a:ext>
            </a:extLst>
          </a:blip>
          <a:srcRect l="18610" t="8302" r="18962" b="8920"/>
          <a:stretch>
            <a:fillRect/>
          </a:stretch>
        </p:blipFill>
        <p:spPr>
          <a:xfrm>
            <a:off x="1643499" y="1529626"/>
            <a:ext cx="769671" cy="841939"/>
          </a:xfrm>
          <a:prstGeom prst="rect">
            <a:avLst/>
          </a:prstGeom>
        </p:spPr>
      </p:pic>
      <p:pic>
        <p:nvPicPr>
          <p:cNvPr id="7" name="图形 6" descr="数据库"/>
          <p:cNvPicPr/>
          <p:nvPr/>
        </p:nvPicPr>
        <p:blipFill rotWithShape="1">
          <a:blip r:embed="rId4">
            <a:extLst>
              <a:ext uri="{96DAC541-7B7A-43D3-8B79-37D633B846F1}">
                <asvg:svgBlip xmlns:asvg="http://schemas.microsoft.com/office/drawing/2016/SVG/main" xmlns="" r:embed="rId5"/>
              </a:ext>
            </a:extLst>
          </a:blip>
          <a:srcRect l="18610" t="8302" r="18962" b="8920"/>
          <a:stretch>
            <a:fillRect/>
          </a:stretch>
        </p:blipFill>
        <p:spPr>
          <a:xfrm>
            <a:off x="4805774" y="2756933"/>
            <a:ext cx="769671" cy="841939"/>
          </a:xfrm>
          <a:prstGeom prst="rect">
            <a:avLst/>
          </a:prstGeom>
        </p:spPr>
      </p:pic>
      <p:pic>
        <p:nvPicPr>
          <p:cNvPr id="8" name="图形 7" descr="数据库"/>
          <p:cNvPicPr/>
          <p:nvPr/>
        </p:nvPicPr>
        <p:blipFill rotWithShape="1">
          <a:blip r:embed="rId6">
            <a:extLst>
              <a:ext uri="{96DAC541-7B7A-43D3-8B79-37D633B846F1}">
                <asvg:svgBlip xmlns:asvg="http://schemas.microsoft.com/office/drawing/2016/SVG/main" xmlns="" r:embed="rId7"/>
              </a:ext>
            </a:extLst>
          </a:blip>
          <a:srcRect l="18610" t="8302" r="18962" b="8920"/>
          <a:stretch>
            <a:fillRect/>
          </a:stretch>
        </p:blipFill>
        <p:spPr>
          <a:xfrm>
            <a:off x="9819045" y="4182102"/>
            <a:ext cx="769671" cy="841939"/>
          </a:xfrm>
          <a:prstGeom prst="rect">
            <a:avLst/>
          </a:prstGeom>
        </p:spPr>
      </p:pic>
      <p:cxnSp>
        <p:nvCxnSpPr>
          <p:cNvPr id="9" name="直接箭头连接符 11"/>
          <p:cNvCxnSpPr>
            <a:stCxn id="6" idx="2"/>
            <a:endCxn id="7" idx="1"/>
          </p:cNvCxnSpPr>
          <p:nvPr/>
        </p:nvCxnSpPr>
        <p:spPr>
          <a:xfrm rot="16200000" flipH="1">
            <a:off x="3013885" y="1386014"/>
            <a:ext cx="806338" cy="2777439"/>
          </a:xfrm>
          <a:prstGeom prst="bentConnector2">
            <a:avLst/>
          </a:prstGeom>
          <a:ln w="28575">
            <a:solidFill>
              <a:schemeClr val="tx1">
                <a:lumMod val="85000"/>
                <a:lumOff val="1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2521605" y="2756933"/>
            <a:ext cx="2421473" cy="461665"/>
          </a:xfrm>
          <a:prstGeom prst="rect">
            <a:avLst/>
          </a:prstGeom>
          <a:noFill/>
          <a:ln>
            <a:noFill/>
          </a:ln>
        </p:spPr>
        <p:txBody>
          <a:bodyPr wrap="square">
            <a:spAutoFit/>
          </a:bodyPr>
          <a:lstStyle>
            <a:defPPr>
              <a:defRPr lang="en-US"/>
            </a:defPPr>
            <a:lvl1pPr>
              <a:defRPr kumimoji="1" sz="1315">
                <a:latin typeface="Arial Hebrew" charset="-79"/>
                <a:ea typeface="Arial Hebrew" charset="-79"/>
                <a:cs typeface="Arial Hebrew" charset="-79"/>
              </a:defRPr>
            </a:lvl1pPr>
          </a:lstStyle>
          <a:p>
            <a:pPr>
              <a:defRPr/>
            </a:pPr>
            <a:r>
              <a:rPr lang="en-US" altLang="zh-CN" sz="2400" kern="0" dirty="0">
                <a:solidFill>
                  <a:srgbClr val="C00000"/>
                </a:solidFill>
                <a:latin typeface="+mj-lt"/>
                <a:ea typeface="+mn-ea"/>
                <a:cs typeface="Helvetica" panose="020B0604020202020204" pitchFamily="34" charset="0"/>
              </a:rPr>
              <a:t>1. Fork</a:t>
            </a:r>
            <a:r>
              <a:rPr lang="zh-CN" altLang="en-US" sz="2400" kern="0" dirty="0">
                <a:solidFill>
                  <a:srgbClr val="C00000"/>
                </a:solidFill>
                <a:latin typeface="+mj-lt"/>
                <a:ea typeface="+mn-ea"/>
                <a:cs typeface="Helvetica" panose="020B0604020202020204" pitchFamily="34" charset="0"/>
              </a:rPr>
              <a:t>（复刻</a:t>
            </a:r>
            <a:r>
              <a:rPr lang="zh-CN" altLang="en-US" sz="2000" kern="0" dirty="0">
                <a:solidFill>
                  <a:prstClr val="black"/>
                </a:solidFill>
                <a:latin typeface="+mj-lt"/>
                <a:ea typeface="+mn-ea"/>
                <a:cs typeface="Helvetica" panose="020B0604020202020204" pitchFamily="34" charset="0"/>
              </a:rPr>
              <a:t>）</a:t>
            </a:r>
          </a:p>
        </p:txBody>
      </p:sp>
      <p:sp>
        <p:nvSpPr>
          <p:cNvPr id="11" name="文本框 10"/>
          <p:cNvSpPr txBox="1"/>
          <p:nvPr/>
        </p:nvSpPr>
        <p:spPr>
          <a:xfrm>
            <a:off x="2170060" y="4189071"/>
            <a:ext cx="2993632" cy="472431"/>
          </a:xfrm>
          <a:prstGeom prst="rect">
            <a:avLst/>
          </a:prstGeom>
          <a:solidFill>
            <a:schemeClr val="bg1"/>
          </a:solidFill>
          <a:ln>
            <a:noFill/>
          </a:ln>
        </p:spPr>
        <p:txBody>
          <a:bodyPr wrap="square" lIns="0" rIns="0" anchor="ctr">
            <a:noAutofit/>
          </a:bodyPr>
          <a:lstStyle>
            <a:defPPr>
              <a:defRPr lang="en-US"/>
            </a:defPPr>
            <a:lvl1pPr algn="ctr">
              <a:lnSpc>
                <a:spcPts val="1400"/>
              </a:lnSpc>
              <a:defRPr kumimoji="1" kern="0">
                <a:solidFill>
                  <a:prstClr val="black"/>
                </a:solidFill>
                <a:latin typeface="+mn-ea"/>
                <a:ea typeface="+mn-ea"/>
                <a:cs typeface="Helvetica" panose="020B0604020202020204" pitchFamily="34" charset="0"/>
              </a:defRPr>
            </a:lvl1pPr>
          </a:lstStyle>
          <a:p>
            <a:r>
              <a:rPr lang="zh-CN" altLang="en-US" dirty="0"/>
              <a:t>在线平台和远程仓库</a:t>
            </a:r>
          </a:p>
        </p:txBody>
      </p:sp>
      <p:cxnSp>
        <p:nvCxnSpPr>
          <p:cNvPr id="13" name="直接箭头连接符 16"/>
          <p:cNvCxnSpPr>
            <a:stCxn id="7" idx="2"/>
            <a:endCxn id="8" idx="1"/>
          </p:cNvCxnSpPr>
          <p:nvPr/>
        </p:nvCxnSpPr>
        <p:spPr>
          <a:xfrm rot="16200000" flipH="1">
            <a:off x="7002727" y="1786754"/>
            <a:ext cx="1004200" cy="4628435"/>
          </a:xfrm>
          <a:prstGeom prst="bentConnector2">
            <a:avLst/>
          </a:prstGeom>
          <a:ln w="28575">
            <a:solidFill>
              <a:schemeClr val="tx1">
                <a:lumMod val="85000"/>
                <a:lumOff val="1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920734" y="4169035"/>
            <a:ext cx="2546916" cy="461665"/>
          </a:xfrm>
          <a:prstGeom prst="rect">
            <a:avLst/>
          </a:prstGeom>
          <a:noFill/>
          <a:ln>
            <a:noFill/>
          </a:ln>
        </p:spPr>
        <p:txBody>
          <a:bodyPr wrap="square">
            <a:spAutoFit/>
          </a:bodyPr>
          <a:lstStyle>
            <a:defPPr>
              <a:defRPr lang="en-US"/>
            </a:defPPr>
            <a:lvl1pPr>
              <a:defRPr kumimoji="1" sz="1315">
                <a:latin typeface="Arial Hebrew" charset="-79"/>
                <a:ea typeface="Arial Hebrew" charset="-79"/>
                <a:cs typeface="Arial Hebrew" charset="-79"/>
              </a:defRPr>
            </a:lvl1pPr>
          </a:lstStyle>
          <a:p>
            <a:pPr>
              <a:defRPr/>
            </a:pPr>
            <a:r>
              <a:rPr lang="en-US" altLang="zh-CN" sz="2400" kern="0" dirty="0">
                <a:solidFill>
                  <a:srgbClr val="C00000"/>
                </a:solidFill>
                <a:latin typeface="+mj-lt"/>
                <a:ea typeface="+mn-ea"/>
                <a:cs typeface="Helvetica" panose="020B0604020202020204" pitchFamily="34" charset="0"/>
              </a:rPr>
              <a:t>2. Clone</a:t>
            </a:r>
            <a:r>
              <a:rPr lang="zh-CN" altLang="en-US" sz="2400" kern="0" dirty="0">
                <a:solidFill>
                  <a:srgbClr val="C00000"/>
                </a:solidFill>
                <a:latin typeface="+mj-lt"/>
                <a:ea typeface="+mn-ea"/>
                <a:cs typeface="Helvetica" panose="020B0604020202020204" pitchFamily="34" charset="0"/>
              </a:rPr>
              <a:t>（克隆）</a:t>
            </a:r>
            <a:endParaRPr lang="en-US" altLang="zh-CN" sz="2400" kern="0" dirty="0">
              <a:solidFill>
                <a:srgbClr val="C00000"/>
              </a:solidFill>
              <a:latin typeface="+mj-lt"/>
              <a:ea typeface="+mn-ea"/>
              <a:cs typeface="Helvetica" panose="020B0604020202020204" pitchFamily="34" charset="0"/>
            </a:endParaRPr>
          </a:p>
        </p:txBody>
      </p:sp>
      <p:cxnSp>
        <p:nvCxnSpPr>
          <p:cNvPr id="15" name="直接箭头连接符 16"/>
          <p:cNvCxnSpPr>
            <a:stCxn id="8" idx="0"/>
            <a:endCxn id="7" idx="3"/>
          </p:cNvCxnSpPr>
          <p:nvPr/>
        </p:nvCxnSpPr>
        <p:spPr>
          <a:xfrm rot="16200000" flipV="1">
            <a:off x="7387564" y="1365785"/>
            <a:ext cx="1004199" cy="4628436"/>
          </a:xfrm>
          <a:prstGeom prst="bentConnector2">
            <a:avLst/>
          </a:prstGeom>
          <a:ln w="28575">
            <a:solidFill>
              <a:schemeClr val="tx1">
                <a:lumMod val="85000"/>
                <a:lumOff val="1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7105854" y="2697381"/>
            <a:ext cx="2412432" cy="461665"/>
          </a:xfrm>
          <a:prstGeom prst="rect">
            <a:avLst/>
          </a:prstGeom>
          <a:noFill/>
          <a:ln>
            <a:noFill/>
          </a:ln>
        </p:spPr>
        <p:txBody>
          <a:bodyPr wrap="square">
            <a:spAutoFit/>
          </a:bodyPr>
          <a:lstStyle>
            <a:defPPr>
              <a:defRPr lang="en-US"/>
            </a:defPPr>
            <a:lvl1pPr>
              <a:defRPr kumimoji="1" sz="1315">
                <a:latin typeface="Arial Hebrew" charset="-79"/>
                <a:ea typeface="Arial Hebrew" charset="-79"/>
                <a:cs typeface="Arial Hebrew" charset="-79"/>
              </a:defRPr>
            </a:lvl1pPr>
          </a:lstStyle>
          <a:p>
            <a:pPr>
              <a:defRPr/>
            </a:pPr>
            <a:r>
              <a:rPr lang="en-US" altLang="zh-CN" sz="2400" kern="0" dirty="0">
                <a:solidFill>
                  <a:srgbClr val="C00000"/>
                </a:solidFill>
                <a:latin typeface="+mj-lt"/>
                <a:ea typeface="+mn-ea"/>
                <a:cs typeface="Helvetica" panose="020B0604020202020204" pitchFamily="34" charset="0"/>
              </a:rPr>
              <a:t>3. Push</a:t>
            </a:r>
            <a:r>
              <a:rPr lang="zh-CN" altLang="en-US" sz="2400" kern="0" dirty="0">
                <a:solidFill>
                  <a:srgbClr val="C00000"/>
                </a:solidFill>
                <a:latin typeface="+mj-lt"/>
                <a:ea typeface="+mn-ea"/>
                <a:cs typeface="Helvetica" panose="020B0604020202020204" pitchFamily="34" charset="0"/>
              </a:rPr>
              <a:t>（推送）</a:t>
            </a:r>
          </a:p>
        </p:txBody>
      </p:sp>
      <p:cxnSp>
        <p:nvCxnSpPr>
          <p:cNvPr id="17" name="直接箭头连接符 11"/>
          <p:cNvCxnSpPr>
            <a:stCxn id="7" idx="0"/>
            <a:endCxn id="6" idx="3"/>
          </p:cNvCxnSpPr>
          <p:nvPr/>
        </p:nvCxnSpPr>
        <p:spPr>
          <a:xfrm rot="16200000" flipV="1">
            <a:off x="3398722" y="965045"/>
            <a:ext cx="806337" cy="2777440"/>
          </a:xfrm>
          <a:prstGeom prst="bentConnector2">
            <a:avLst/>
          </a:prstGeom>
          <a:ln w="28575">
            <a:solidFill>
              <a:schemeClr val="tx1">
                <a:lumMod val="85000"/>
                <a:lumOff val="1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770532" y="1472833"/>
            <a:ext cx="4620818" cy="461665"/>
          </a:xfrm>
          <a:prstGeom prst="rect">
            <a:avLst/>
          </a:prstGeom>
          <a:noFill/>
          <a:ln>
            <a:noFill/>
          </a:ln>
        </p:spPr>
        <p:txBody>
          <a:bodyPr wrap="square">
            <a:spAutoFit/>
          </a:bodyPr>
          <a:lstStyle>
            <a:defPPr>
              <a:defRPr lang="en-US"/>
            </a:defPPr>
            <a:lvl1pPr>
              <a:defRPr kumimoji="1" sz="1315">
                <a:latin typeface="Arial Hebrew" charset="-79"/>
                <a:ea typeface="Arial Hebrew" charset="-79"/>
                <a:cs typeface="Arial Hebrew" charset="-79"/>
              </a:defRPr>
            </a:lvl1pPr>
          </a:lstStyle>
          <a:p>
            <a:pPr>
              <a:defRPr/>
            </a:pPr>
            <a:r>
              <a:rPr lang="en-US" altLang="zh-CN" sz="2400" kern="0" dirty="0">
                <a:solidFill>
                  <a:srgbClr val="C00000"/>
                </a:solidFill>
                <a:latin typeface="+mj-lt"/>
                <a:ea typeface="+mn-ea"/>
                <a:cs typeface="Helvetica" panose="020B0604020202020204" pitchFamily="34" charset="0"/>
              </a:rPr>
              <a:t>4. Pull-request</a:t>
            </a:r>
            <a:r>
              <a:rPr lang="zh-CN" altLang="en-US" sz="2400" kern="0" dirty="0">
                <a:solidFill>
                  <a:srgbClr val="C00000"/>
                </a:solidFill>
                <a:latin typeface="+mj-lt"/>
                <a:ea typeface="+mn-ea"/>
                <a:cs typeface="Helvetica" panose="020B0604020202020204" pitchFamily="34" charset="0"/>
              </a:rPr>
              <a:t>（代码合并请求）</a:t>
            </a:r>
          </a:p>
        </p:txBody>
      </p:sp>
      <p:sp>
        <p:nvSpPr>
          <p:cNvPr id="19" name="文本框 18"/>
          <p:cNvSpPr txBox="1"/>
          <p:nvPr/>
        </p:nvSpPr>
        <p:spPr>
          <a:xfrm>
            <a:off x="5136774" y="3532747"/>
            <a:ext cx="1736844" cy="461665"/>
          </a:xfrm>
          <a:prstGeom prst="rect">
            <a:avLst/>
          </a:prstGeom>
          <a:noFill/>
          <a:ln>
            <a:noFill/>
          </a:ln>
        </p:spPr>
        <p:txBody>
          <a:bodyPr wrap="square">
            <a:spAutoFit/>
          </a:bodyPr>
          <a:lstStyle>
            <a:defPPr>
              <a:defRPr lang="en-US"/>
            </a:defPPr>
            <a:lvl1pPr>
              <a:defRPr kumimoji="1" sz="2000" kern="0">
                <a:solidFill>
                  <a:prstClr val="black"/>
                </a:solidFill>
                <a:latin typeface="+mj-lt"/>
                <a:ea typeface="+mn-ea"/>
                <a:cs typeface="Helvetica" panose="020B0604020202020204" pitchFamily="34" charset="0"/>
              </a:defRPr>
            </a:lvl1pPr>
          </a:lstStyle>
          <a:p>
            <a:pPr algn="ctr"/>
            <a:r>
              <a:rPr lang="zh-CN" altLang="en-US" sz="2400" dirty="0"/>
              <a:t>复刻仓库</a:t>
            </a:r>
          </a:p>
        </p:txBody>
      </p:sp>
      <p:sp>
        <p:nvSpPr>
          <p:cNvPr id="20" name="文本框 19"/>
          <p:cNvSpPr txBox="1"/>
          <p:nvPr/>
        </p:nvSpPr>
        <p:spPr>
          <a:xfrm>
            <a:off x="9833163" y="5561928"/>
            <a:ext cx="1495886" cy="413542"/>
          </a:xfrm>
          <a:prstGeom prst="rect">
            <a:avLst/>
          </a:prstGeom>
          <a:solidFill>
            <a:schemeClr val="bg1"/>
          </a:solidFill>
          <a:ln>
            <a:noFill/>
          </a:ln>
        </p:spPr>
        <p:txBody>
          <a:bodyPr wrap="square" lIns="0" rIns="0" anchor="ctr">
            <a:noAutofit/>
          </a:bodyPr>
          <a:lstStyle>
            <a:defPPr>
              <a:defRPr lang="en-US"/>
            </a:defPPr>
            <a:lvl1pPr>
              <a:defRPr kumimoji="1" sz="1315">
                <a:latin typeface="Arial Hebrew" charset="-79"/>
                <a:ea typeface="Arial Hebrew" charset="-79"/>
                <a:cs typeface="Arial Hebrew" charset="-79"/>
              </a:defRPr>
            </a:lvl1pPr>
          </a:lstStyle>
          <a:p>
            <a:pPr algn="ctr">
              <a:lnSpc>
                <a:spcPts val="1400"/>
              </a:lnSpc>
              <a:defRPr/>
            </a:pPr>
            <a:r>
              <a:rPr lang="zh-CN" altLang="en-US" sz="2400" kern="0" dirty="0">
                <a:solidFill>
                  <a:prstClr val="black"/>
                </a:solidFill>
                <a:latin typeface="+mn-ea"/>
                <a:ea typeface="+mn-ea"/>
                <a:cs typeface="Helvetica" panose="020B0604020202020204" pitchFamily="34" charset="0"/>
              </a:rPr>
              <a:t>本地仓库</a:t>
            </a:r>
          </a:p>
        </p:txBody>
      </p:sp>
      <p:sp>
        <p:nvSpPr>
          <p:cNvPr id="21" name="文本框 20"/>
          <p:cNvSpPr txBox="1"/>
          <p:nvPr/>
        </p:nvSpPr>
        <p:spPr>
          <a:xfrm>
            <a:off x="808848" y="1460060"/>
            <a:ext cx="895450" cy="1569660"/>
          </a:xfrm>
          <a:prstGeom prst="rect">
            <a:avLst/>
          </a:prstGeom>
          <a:noFill/>
          <a:ln>
            <a:noFill/>
          </a:ln>
        </p:spPr>
        <p:txBody>
          <a:bodyPr wrap="square">
            <a:spAutoFit/>
          </a:bodyPr>
          <a:lstStyle>
            <a:defPPr>
              <a:defRPr lang="en-US"/>
            </a:defPPr>
            <a:lvl1pPr>
              <a:defRPr kumimoji="1" sz="1315">
                <a:latin typeface="Arial Hebrew" charset="-79"/>
                <a:ea typeface="Arial Hebrew" charset="-79"/>
                <a:cs typeface="Arial Hebrew" charset="-79"/>
              </a:defRPr>
            </a:lvl1pPr>
          </a:lstStyle>
          <a:p>
            <a:pPr>
              <a:defRPr/>
            </a:pPr>
            <a:r>
              <a:rPr lang="zh-CN" altLang="en-US" sz="2400" kern="0" dirty="0">
                <a:solidFill>
                  <a:prstClr val="black"/>
                </a:solidFill>
                <a:latin typeface="+mj-lt"/>
                <a:ea typeface="+mn-ea"/>
                <a:cs typeface="Helvetica" panose="020B0604020202020204" pitchFamily="34" charset="0"/>
              </a:rPr>
              <a:t>开源软件原始仓库</a:t>
            </a:r>
          </a:p>
        </p:txBody>
      </p:sp>
      <p:sp>
        <p:nvSpPr>
          <p:cNvPr id="22" name="文本框 21"/>
          <p:cNvSpPr txBox="1"/>
          <p:nvPr/>
        </p:nvSpPr>
        <p:spPr>
          <a:xfrm>
            <a:off x="5190608" y="2348628"/>
            <a:ext cx="1017203" cy="461665"/>
          </a:xfrm>
          <a:prstGeom prst="rect">
            <a:avLst/>
          </a:prstGeom>
          <a:noFill/>
          <a:ln>
            <a:noFill/>
          </a:ln>
        </p:spPr>
        <p:txBody>
          <a:bodyPr wrap="square">
            <a:spAutoFit/>
          </a:bodyPr>
          <a:lstStyle>
            <a:defPPr>
              <a:defRPr lang="en-US"/>
            </a:defPPr>
            <a:lvl1pPr>
              <a:defRPr kumimoji="1" sz="1315">
                <a:latin typeface="Arial Hebrew" charset="-79"/>
                <a:ea typeface="Arial Hebrew" charset="-79"/>
                <a:cs typeface="Arial Hebrew" charset="-79"/>
              </a:defRPr>
            </a:lvl1pPr>
          </a:lstStyle>
          <a:p>
            <a:pPr algn="ctr">
              <a:defRPr/>
            </a:pPr>
            <a:r>
              <a:rPr lang="zh-CN" altLang="en-US" sz="2400" kern="0" dirty="0">
                <a:solidFill>
                  <a:prstClr val="black"/>
                </a:solidFill>
                <a:latin typeface="+mj-lt"/>
                <a:ea typeface="+mn-ea"/>
                <a:cs typeface="Helvetica" panose="020B0604020202020204" pitchFamily="34" charset="0"/>
              </a:rPr>
              <a:t>李四</a:t>
            </a:r>
          </a:p>
        </p:txBody>
      </p:sp>
      <p:cxnSp>
        <p:nvCxnSpPr>
          <p:cNvPr id="23" name="直接箭头连接符 16"/>
          <p:cNvCxnSpPr>
            <a:stCxn id="6" idx="2"/>
            <a:endCxn id="8" idx="2"/>
          </p:cNvCxnSpPr>
          <p:nvPr/>
        </p:nvCxnSpPr>
        <p:spPr>
          <a:xfrm rot="16200000" flipH="1">
            <a:off x="4789870" y="-389970"/>
            <a:ext cx="2652476" cy="8175546"/>
          </a:xfrm>
          <a:prstGeom prst="bentConnector3">
            <a:avLst>
              <a:gd name="adj1" fmla="val 108618"/>
            </a:avLst>
          </a:prstGeom>
          <a:ln w="28575">
            <a:solidFill>
              <a:schemeClr val="tx1">
                <a:lumMod val="85000"/>
                <a:lumOff val="1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631792" y="5413772"/>
            <a:ext cx="2239278" cy="461665"/>
          </a:xfrm>
          <a:prstGeom prst="rect">
            <a:avLst/>
          </a:prstGeom>
          <a:noFill/>
          <a:ln>
            <a:noFill/>
          </a:ln>
        </p:spPr>
        <p:txBody>
          <a:bodyPr wrap="square">
            <a:spAutoFit/>
          </a:bodyPr>
          <a:lstStyle>
            <a:defPPr>
              <a:defRPr lang="en-US"/>
            </a:defPPr>
            <a:lvl1pPr>
              <a:defRPr kumimoji="1" kern="0">
                <a:solidFill>
                  <a:srgbClr val="C00000"/>
                </a:solidFill>
                <a:latin typeface="+mj-lt"/>
                <a:ea typeface="+mn-ea"/>
                <a:cs typeface="Helvetica" panose="020B0604020202020204" pitchFamily="34" charset="0"/>
              </a:defRPr>
            </a:lvl1pPr>
          </a:lstStyle>
          <a:p>
            <a:r>
              <a:rPr lang="en-US" altLang="zh-CN" dirty="0"/>
              <a:t>Pull</a:t>
            </a:r>
            <a:r>
              <a:rPr lang="zh-CN" altLang="en-US" dirty="0"/>
              <a:t>（拉取）</a:t>
            </a:r>
            <a:endParaRPr lang="en-US" altLang="zh-CN" dirty="0"/>
          </a:p>
        </p:txBody>
      </p:sp>
      <p:sp>
        <p:nvSpPr>
          <p:cNvPr id="25" name="文本框 24"/>
          <p:cNvSpPr txBox="1"/>
          <p:nvPr/>
        </p:nvSpPr>
        <p:spPr>
          <a:xfrm>
            <a:off x="10203880" y="3443017"/>
            <a:ext cx="1435941" cy="461665"/>
          </a:xfrm>
          <a:prstGeom prst="rect">
            <a:avLst/>
          </a:prstGeom>
          <a:noFill/>
          <a:ln>
            <a:noFill/>
          </a:ln>
        </p:spPr>
        <p:txBody>
          <a:bodyPr wrap="square">
            <a:spAutoFit/>
          </a:bodyPr>
          <a:lstStyle>
            <a:defPPr>
              <a:defRPr lang="en-US"/>
            </a:defPPr>
            <a:lvl1pPr>
              <a:defRPr kumimoji="1" sz="1315">
                <a:latin typeface="Arial Hebrew" charset="-79"/>
                <a:ea typeface="Arial Hebrew" charset="-79"/>
                <a:cs typeface="Arial Hebrew" charset="-79"/>
              </a:defRPr>
            </a:lvl1pPr>
          </a:lstStyle>
          <a:p>
            <a:pPr>
              <a:defRPr/>
            </a:pPr>
            <a:r>
              <a:rPr lang="zh-CN" altLang="en-US" sz="2400" b="1" kern="0" dirty="0">
                <a:solidFill>
                  <a:prstClr val="black"/>
                </a:solidFill>
                <a:latin typeface="+mn-ea"/>
                <a:ea typeface="+mn-ea"/>
                <a:cs typeface="Helvetica" panose="020B0604020202020204" pitchFamily="34" charset="0"/>
              </a:rPr>
              <a:t>本地机器</a:t>
            </a:r>
          </a:p>
        </p:txBody>
      </p:sp>
      <p:sp>
        <p:nvSpPr>
          <p:cNvPr id="26" name="文本框 25"/>
          <p:cNvSpPr txBox="1"/>
          <p:nvPr/>
        </p:nvSpPr>
        <p:spPr>
          <a:xfrm>
            <a:off x="10369544" y="4952107"/>
            <a:ext cx="1162266" cy="461665"/>
          </a:xfrm>
          <a:prstGeom prst="rect">
            <a:avLst/>
          </a:prstGeom>
          <a:noFill/>
          <a:ln>
            <a:noFill/>
          </a:ln>
        </p:spPr>
        <p:txBody>
          <a:bodyPr wrap="square">
            <a:spAutoFit/>
          </a:bodyPr>
          <a:lstStyle>
            <a:defPPr>
              <a:defRPr lang="en-US"/>
            </a:defPPr>
            <a:lvl1pPr>
              <a:defRPr kumimoji="1" sz="1315">
                <a:latin typeface="Arial Hebrew" charset="-79"/>
                <a:ea typeface="Arial Hebrew" charset="-79"/>
                <a:cs typeface="Arial Hebrew" charset="-79"/>
              </a:defRPr>
            </a:lvl1pPr>
          </a:lstStyle>
          <a:p>
            <a:pPr>
              <a:defRPr/>
            </a:pPr>
            <a:r>
              <a:rPr lang="zh-CN" altLang="en-US" sz="2400" kern="0" dirty="0">
                <a:solidFill>
                  <a:prstClr val="black"/>
                </a:solidFill>
                <a:latin typeface="+mn-ea"/>
                <a:ea typeface="+mn-ea"/>
                <a:cs typeface="Helvetica" panose="020B0604020202020204" pitchFamily="34" charset="0"/>
              </a:rPr>
              <a:t>李四</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分布式协同开发的操作（</a:t>
            </a:r>
            <a:r>
              <a:rPr lang="en-US" altLang="zh-CN" dirty="0"/>
              <a:t>1/2</a:t>
            </a:r>
            <a:r>
              <a:rPr lang="zh-CN" altLang="en-US" dirty="0"/>
              <a:t>）</a:t>
            </a:r>
          </a:p>
        </p:txBody>
      </p:sp>
      <p:sp>
        <p:nvSpPr>
          <p:cNvPr id="3" name="内容占位符 2"/>
          <p:cNvSpPr>
            <a:spLocks noGrp="1"/>
          </p:cNvSpPr>
          <p:nvPr>
            <p:ph idx="1"/>
          </p:nvPr>
        </p:nvSpPr>
        <p:spPr>
          <a:xfrm>
            <a:off x="539750" y="1125538"/>
            <a:ext cx="10920052" cy="5040312"/>
          </a:xfrm>
        </p:spPr>
        <p:txBody>
          <a:bodyPr/>
          <a:lstStyle/>
          <a:p>
            <a:r>
              <a:rPr lang="zh-CN" altLang="zh-CN" dirty="0"/>
              <a:t>克隆（</a:t>
            </a:r>
            <a:r>
              <a:rPr lang="en-US" altLang="zh-CN" dirty="0"/>
              <a:t>Clone</a:t>
            </a:r>
            <a:r>
              <a:rPr lang="zh-CN" altLang="zh-CN" dirty="0"/>
              <a:t>）</a:t>
            </a:r>
            <a:r>
              <a:rPr lang="en-US" altLang="zh-CN" dirty="0"/>
              <a:t>/</a:t>
            </a:r>
            <a:r>
              <a:rPr lang="zh-CN" altLang="zh-CN" dirty="0"/>
              <a:t>派生（</a:t>
            </a:r>
            <a:r>
              <a:rPr lang="en-US" altLang="zh-CN" dirty="0"/>
              <a:t>Fork</a:t>
            </a:r>
            <a:r>
              <a:rPr lang="zh-CN" altLang="zh-CN" dirty="0"/>
              <a:t>）</a:t>
            </a:r>
          </a:p>
          <a:p>
            <a:pPr lvl="1"/>
            <a:r>
              <a:rPr lang="zh-CN" altLang="zh-CN" dirty="0"/>
              <a:t>通过</a:t>
            </a:r>
            <a:r>
              <a:rPr lang="zh-CN" altLang="zh-CN" b="1" dirty="0">
                <a:solidFill>
                  <a:srgbClr val="C00000"/>
                </a:solidFill>
              </a:rPr>
              <a:t>克隆或派生</a:t>
            </a:r>
            <a:r>
              <a:rPr lang="en-US" altLang="zh-CN" dirty="0"/>
              <a:t>,</a:t>
            </a:r>
            <a:r>
              <a:rPr lang="zh-CN" altLang="zh-CN" dirty="0"/>
              <a:t>将软件项目的仓库复制到自己的个人空间中，从而获取软件仓库中的软件代码</a:t>
            </a:r>
          </a:p>
          <a:p>
            <a:r>
              <a:rPr lang="zh-CN" altLang="zh-CN" dirty="0"/>
              <a:t>本地修改</a:t>
            </a:r>
          </a:p>
          <a:p>
            <a:pPr lvl="1"/>
            <a:r>
              <a:rPr lang="zh-CN" altLang="zh-CN" dirty="0"/>
              <a:t>开发人员基于克隆后的软件仓库，在</a:t>
            </a:r>
            <a:r>
              <a:rPr lang="zh-CN" altLang="zh-CN" b="1" dirty="0">
                <a:solidFill>
                  <a:srgbClr val="C00000"/>
                </a:solidFill>
              </a:rPr>
              <a:t>本地进行软件开发活动</a:t>
            </a:r>
            <a:r>
              <a:rPr lang="zh-CN" altLang="zh-CN" dirty="0"/>
              <a:t>，如修复缺陷、开发新的功能等，所产生的代码变更将只影响其本地的克隆库，而不会影响原始的软件仓库</a:t>
            </a:r>
            <a:endParaRPr lang="en-US" altLang="zh-CN" dirty="0"/>
          </a:p>
          <a:p>
            <a:r>
              <a:rPr lang="zh-CN" altLang="zh-CN" dirty="0"/>
              <a:t>提交合并（</a:t>
            </a:r>
            <a:r>
              <a:rPr lang="en-US" altLang="zh-CN" dirty="0"/>
              <a:t>P/R</a:t>
            </a:r>
            <a:r>
              <a:rPr lang="zh-CN" altLang="zh-CN" dirty="0"/>
              <a:t>）</a:t>
            </a:r>
          </a:p>
          <a:p>
            <a:pPr lvl="1"/>
            <a:r>
              <a:rPr lang="zh-CN" altLang="zh-CN" dirty="0"/>
              <a:t>开发人员可将</a:t>
            </a:r>
            <a:r>
              <a:rPr lang="zh-CN" altLang="zh-CN" b="1" dirty="0">
                <a:solidFill>
                  <a:srgbClr val="C00000"/>
                </a:solidFill>
              </a:rPr>
              <a:t>变更的代码</a:t>
            </a:r>
            <a:r>
              <a:rPr lang="zh-CN" altLang="zh-CN" dirty="0"/>
              <a:t>以</a:t>
            </a:r>
            <a:r>
              <a:rPr lang="en-US" altLang="zh-CN" dirty="0"/>
              <a:t>P/R</a:t>
            </a:r>
            <a:r>
              <a:rPr lang="zh-CN" altLang="zh-CN" dirty="0"/>
              <a:t>的形式发送到原始的软件仓库</a:t>
            </a:r>
            <a:r>
              <a:rPr lang="zh-CN" altLang="en-US" dirty="0"/>
              <a:t>，</a:t>
            </a:r>
            <a:r>
              <a:rPr lang="zh-CN" altLang="zh-CN" dirty="0"/>
              <a:t>提供关于代码合并的相关信息，包括合并的概要性标题、合并内容，说明该</a:t>
            </a:r>
            <a:r>
              <a:rPr lang="en-US" altLang="zh-CN" dirty="0"/>
              <a:t>PR</a:t>
            </a:r>
            <a:r>
              <a:rPr lang="zh-CN" altLang="zh-CN" dirty="0"/>
              <a:t>完成了哪些工作、代码测试结果等情况</a:t>
            </a:r>
            <a:endParaRPr lang="zh-CN" altLang="en-US"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分布式协同开发的操作（</a:t>
            </a:r>
            <a:r>
              <a:rPr lang="en-US" altLang="zh-CN" dirty="0"/>
              <a:t>2/2</a:t>
            </a:r>
            <a:r>
              <a:rPr lang="zh-CN" altLang="en-US" dirty="0"/>
              <a:t>）</a:t>
            </a:r>
          </a:p>
        </p:txBody>
      </p:sp>
      <p:sp>
        <p:nvSpPr>
          <p:cNvPr id="3" name="内容占位符 2"/>
          <p:cNvSpPr>
            <a:spLocks noGrp="1"/>
          </p:cNvSpPr>
          <p:nvPr>
            <p:ph idx="1"/>
          </p:nvPr>
        </p:nvSpPr>
        <p:spPr>
          <a:xfrm>
            <a:off x="539750" y="1125538"/>
            <a:ext cx="10920052" cy="5040312"/>
          </a:xfrm>
        </p:spPr>
        <p:txBody>
          <a:bodyPr/>
          <a:lstStyle/>
          <a:p>
            <a:r>
              <a:rPr lang="zh-CN" altLang="en-US" dirty="0"/>
              <a:t>代码</a:t>
            </a:r>
            <a:r>
              <a:rPr lang="zh-CN" altLang="zh-CN" dirty="0"/>
              <a:t>质量保证</a:t>
            </a:r>
            <a:endParaRPr lang="en-US" altLang="zh-CN" dirty="0"/>
          </a:p>
          <a:p>
            <a:pPr lvl="1"/>
            <a:r>
              <a:rPr lang="zh-CN" altLang="zh-CN" dirty="0"/>
              <a:t>平台采用</a:t>
            </a:r>
            <a:r>
              <a:rPr lang="zh-CN" altLang="zh-CN" b="1" dirty="0">
                <a:solidFill>
                  <a:srgbClr val="C00000"/>
                </a:solidFill>
              </a:rPr>
              <a:t>人工审查和自动测试</a:t>
            </a:r>
            <a:r>
              <a:rPr lang="zh-CN" altLang="zh-CN" dirty="0"/>
              <a:t>相结合的方式，检查</a:t>
            </a:r>
            <a:r>
              <a:rPr lang="en-US" altLang="zh-CN" dirty="0"/>
              <a:t>P/R</a:t>
            </a:r>
            <a:r>
              <a:rPr lang="zh-CN" altLang="zh-CN" dirty="0"/>
              <a:t>代码质量</a:t>
            </a:r>
            <a:endParaRPr lang="en-US" altLang="zh-CN" dirty="0"/>
          </a:p>
          <a:p>
            <a:pPr lvl="1"/>
            <a:r>
              <a:rPr lang="zh-CN" altLang="zh-CN" dirty="0"/>
              <a:t>开发人员可</a:t>
            </a:r>
            <a:r>
              <a:rPr lang="zh-CN" altLang="en-US" dirty="0"/>
              <a:t>自发</a:t>
            </a:r>
            <a:r>
              <a:rPr lang="zh-CN" altLang="zh-CN" dirty="0"/>
              <a:t>参与贡献的审查过程，以评论方式发表意见</a:t>
            </a:r>
            <a:endParaRPr lang="en-US" altLang="zh-CN" dirty="0"/>
          </a:p>
          <a:p>
            <a:pPr lvl="1"/>
            <a:r>
              <a:rPr lang="zh-CN" altLang="zh-CN" dirty="0"/>
              <a:t>一些软件项目还会通过持续集成工具，自动编译并测试所收到的</a:t>
            </a:r>
            <a:r>
              <a:rPr lang="en-US" altLang="zh-CN" dirty="0"/>
              <a:t>P/R</a:t>
            </a:r>
            <a:r>
              <a:rPr lang="zh-CN" altLang="zh-CN" dirty="0"/>
              <a:t>代码，并向开发人员反馈测试结果</a:t>
            </a:r>
            <a:endParaRPr lang="en-US" altLang="zh-CN" dirty="0"/>
          </a:p>
          <a:p>
            <a:pPr lvl="1"/>
            <a:r>
              <a:rPr lang="en-US" altLang="zh-CN" dirty="0"/>
              <a:t>PR</a:t>
            </a:r>
            <a:r>
              <a:rPr lang="zh-CN" altLang="zh-CN" dirty="0"/>
              <a:t>的提出者接收到反馈后，可根据评论意见和测试结果，更新原始</a:t>
            </a:r>
            <a:r>
              <a:rPr lang="en-US" altLang="zh-CN" dirty="0"/>
              <a:t> P/R</a:t>
            </a:r>
            <a:r>
              <a:rPr lang="zh-CN" altLang="zh-CN" dirty="0"/>
              <a:t>中的相关代码</a:t>
            </a:r>
          </a:p>
          <a:p>
            <a:r>
              <a:rPr lang="zh-CN" altLang="zh-CN" dirty="0"/>
              <a:t>合并决策</a:t>
            </a:r>
            <a:endParaRPr lang="en-US" altLang="zh-CN" dirty="0"/>
          </a:p>
          <a:p>
            <a:pPr lvl="1"/>
            <a:r>
              <a:rPr lang="zh-CN" altLang="zh-CN" dirty="0"/>
              <a:t>软件项目核心开发团队综合评估上述所有因素，决定接受还是拒绝某项贡献的合并请求</a:t>
            </a:r>
            <a:r>
              <a:rPr lang="zh-CN" altLang="en-US" dirty="0"/>
              <a:t>。</a:t>
            </a:r>
            <a:r>
              <a:rPr lang="zh-CN" altLang="zh-CN" dirty="0"/>
              <a:t>如果</a:t>
            </a:r>
            <a:r>
              <a:rPr lang="en-US" altLang="zh-CN" dirty="0"/>
              <a:t>PR</a:t>
            </a:r>
            <a:r>
              <a:rPr lang="zh-CN" altLang="zh-CN" dirty="0"/>
              <a:t>被接受，则开发人员所贡献的代码和提交的历史都将被合并到项目的中心仓库中</a:t>
            </a:r>
            <a:endParaRPr lang="zh-CN" altLang="en-US" dirty="0"/>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zh-CN" dirty="0"/>
              <a:t>基于</a:t>
            </a:r>
            <a:r>
              <a:rPr lang="en-US" altLang="zh-CN" dirty="0"/>
              <a:t>P/R</a:t>
            </a:r>
            <a:r>
              <a:rPr lang="zh-CN" altLang="zh-CN" dirty="0"/>
              <a:t>分布式协同开发技术</a:t>
            </a:r>
            <a:r>
              <a:rPr lang="zh-CN" altLang="en-US" dirty="0"/>
              <a:t>的</a:t>
            </a:r>
            <a:r>
              <a:rPr lang="zh-CN" altLang="zh-CN" dirty="0"/>
              <a:t>优势</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solidFill>
                  <a:srgbClr val="C00000"/>
                </a:solidFill>
              </a:rPr>
              <a:t>简单</a:t>
            </a:r>
            <a:endParaRPr lang="en-US" altLang="zh-CN" dirty="0">
              <a:solidFill>
                <a:srgbClr val="C00000"/>
              </a:solidFill>
            </a:endParaRPr>
          </a:p>
          <a:p>
            <a:pPr lvl="1"/>
            <a:r>
              <a:rPr lang="zh-CN" altLang="zh-CN" dirty="0"/>
              <a:t>使用门槛低，开发人员可方便地贡献代码、评论他人贡献，极大提高了开发人员参与软件项目开发的积极性</a:t>
            </a:r>
            <a:endParaRPr lang="en-US" altLang="zh-CN" dirty="0"/>
          </a:p>
          <a:p>
            <a:r>
              <a:rPr lang="zh-CN" altLang="zh-CN" dirty="0">
                <a:solidFill>
                  <a:srgbClr val="C00000"/>
                </a:solidFill>
              </a:rPr>
              <a:t>规范</a:t>
            </a:r>
            <a:endParaRPr lang="en-US" altLang="zh-CN" dirty="0">
              <a:solidFill>
                <a:srgbClr val="C00000"/>
              </a:solidFill>
            </a:endParaRPr>
          </a:p>
          <a:p>
            <a:pPr lvl="1"/>
            <a:r>
              <a:rPr lang="en-US" altLang="zh-CN" dirty="0"/>
              <a:t>PR</a:t>
            </a:r>
            <a:r>
              <a:rPr lang="zh-CN" altLang="zh-CN" dirty="0"/>
              <a:t>机制提供了规范化的协同开发流程，促进互联网上大众群体围绕代码贡献的交流与合作，并与大众评论、软件测试、代码审查等环节结合在一起，确保了软件开发质量</a:t>
            </a:r>
            <a:endParaRPr lang="en-US" altLang="zh-CN" dirty="0"/>
          </a:p>
          <a:p>
            <a:r>
              <a:rPr lang="zh-CN" altLang="zh-CN" dirty="0">
                <a:solidFill>
                  <a:srgbClr val="C00000"/>
                </a:solidFill>
              </a:rPr>
              <a:t>透明</a:t>
            </a:r>
            <a:endParaRPr lang="en-US" altLang="zh-CN" dirty="0">
              <a:solidFill>
                <a:srgbClr val="C00000"/>
              </a:solidFill>
            </a:endParaRPr>
          </a:p>
          <a:p>
            <a:pPr lvl="1"/>
            <a:r>
              <a:rPr lang="zh-CN" altLang="zh-CN" dirty="0"/>
              <a:t>所有软件开发历史信息和社交活动信息都会保留下来，在开发人员主页或软件项目主页中展现</a:t>
            </a:r>
            <a:endParaRPr lang="zh-CN" altLang="en-US" dirty="0"/>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示例：</a:t>
            </a:r>
            <a:r>
              <a:rPr lang="en-US" altLang="zh-CN" dirty="0" err="1"/>
              <a:t>mysql</a:t>
            </a:r>
            <a:r>
              <a:rPr lang="zh-CN" altLang="zh-CN" dirty="0"/>
              <a:t>项目基于</a:t>
            </a:r>
            <a:r>
              <a:rPr lang="en-US" altLang="zh-CN" dirty="0"/>
              <a:t>P/R</a:t>
            </a:r>
            <a:r>
              <a:rPr lang="zh-CN" altLang="zh-CN" dirty="0"/>
              <a:t>的分布式开发协同</a:t>
            </a:r>
            <a:endParaRPr lang="zh-CN" altLang="en-US" dirty="0"/>
          </a:p>
        </p:txBody>
      </p:sp>
      <p:pic>
        <p:nvPicPr>
          <p:cNvPr id="4" name="图片 3"/>
          <p:cNvPicPr/>
          <p:nvPr/>
        </p:nvPicPr>
        <p:blipFill>
          <a:blip r:embed="rId2"/>
          <a:stretch>
            <a:fillRect/>
          </a:stretch>
        </p:blipFill>
        <p:spPr>
          <a:xfrm>
            <a:off x="802754" y="726086"/>
            <a:ext cx="10657409" cy="5799257"/>
          </a:xfrm>
          <a:prstGeom prst="rect">
            <a:avLst/>
          </a:prstGeom>
          <a:ln>
            <a:solidFill>
              <a:schemeClr val="tx1"/>
            </a:solidFill>
          </a:ln>
        </p:spPr>
      </p:pic>
      <p:sp>
        <p:nvSpPr>
          <p:cNvPr id="7" name="文本框 6"/>
          <p:cNvSpPr txBox="1"/>
          <p:nvPr/>
        </p:nvSpPr>
        <p:spPr>
          <a:xfrm>
            <a:off x="4511030" y="2492896"/>
            <a:ext cx="3636404" cy="523220"/>
          </a:xfrm>
          <a:prstGeom prst="rect">
            <a:avLst/>
          </a:prstGeom>
          <a:noFill/>
        </p:spPr>
        <p:txBody>
          <a:bodyPr wrap="square" rtlCol="0">
            <a:spAutoFit/>
          </a:bodyPr>
          <a:lstStyle/>
          <a:p>
            <a:r>
              <a:rPr lang="zh-CN" altLang="en-US" sz="2800" dirty="0">
                <a:solidFill>
                  <a:srgbClr val="C00000"/>
                </a:solidFill>
                <a:latin typeface="+mn-ea"/>
                <a:ea typeface="+mn-ea"/>
              </a:rPr>
              <a:t>开发者对</a:t>
            </a:r>
            <a:r>
              <a:rPr lang="en-US" altLang="zh-CN" sz="2800" dirty="0">
                <a:solidFill>
                  <a:srgbClr val="C00000"/>
                </a:solidFill>
                <a:latin typeface="+mn-ea"/>
                <a:ea typeface="+mn-ea"/>
              </a:rPr>
              <a:t>P/R</a:t>
            </a:r>
            <a:r>
              <a:rPr lang="zh-CN" altLang="en-US" sz="2800" dirty="0">
                <a:solidFill>
                  <a:srgbClr val="C00000"/>
                </a:solidFill>
                <a:latin typeface="+mn-ea"/>
                <a:ea typeface="+mn-ea"/>
              </a:rPr>
              <a:t>的评论</a:t>
            </a:r>
          </a:p>
        </p:txBody>
      </p:sp>
      <p:sp>
        <p:nvSpPr>
          <p:cNvPr id="5" name="矩形 4"/>
          <p:cNvSpPr/>
          <p:nvPr/>
        </p:nvSpPr>
        <p:spPr>
          <a:xfrm>
            <a:off x="874626" y="719732"/>
            <a:ext cx="7452828" cy="3330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444793" y="624624"/>
            <a:ext cx="1682861" cy="523220"/>
          </a:xfrm>
          <a:prstGeom prst="rect">
            <a:avLst/>
          </a:prstGeom>
          <a:noFill/>
        </p:spPr>
        <p:txBody>
          <a:bodyPr wrap="square" rtlCol="0">
            <a:spAutoFit/>
          </a:bodyPr>
          <a:lstStyle/>
          <a:p>
            <a:r>
              <a:rPr lang="en-US" altLang="zh-CN" sz="2800" dirty="0">
                <a:solidFill>
                  <a:srgbClr val="C00000"/>
                </a:solidFill>
                <a:latin typeface="+mn-ea"/>
                <a:ea typeface="+mn-ea"/>
              </a:rPr>
              <a:t>P/R</a:t>
            </a:r>
            <a:r>
              <a:rPr lang="zh-CN" altLang="en-US" sz="2800" dirty="0">
                <a:solidFill>
                  <a:srgbClr val="C00000"/>
                </a:solidFill>
                <a:latin typeface="+mn-ea"/>
                <a:ea typeface="+mn-ea"/>
              </a:rPr>
              <a:t>标题</a:t>
            </a:r>
          </a:p>
        </p:txBody>
      </p:sp>
      <p:sp>
        <p:nvSpPr>
          <p:cNvPr id="8" name="矩形 7"/>
          <p:cNvSpPr/>
          <p:nvPr/>
        </p:nvSpPr>
        <p:spPr>
          <a:xfrm>
            <a:off x="874133" y="1069870"/>
            <a:ext cx="7452828" cy="3330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643378" y="1376189"/>
            <a:ext cx="2871980" cy="954107"/>
          </a:xfrm>
          <a:prstGeom prst="rect">
            <a:avLst/>
          </a:prstGeom>
          <a:noFill/>
        </p:spPr>
        <p:txBody>
          <a:bodyPr wrap="square" rtlCol="0">
            <a:spAutoFit/>
          </a:bodyPr>
          <a:lstStyle/>
          <a:p>
            <a:r>
              <a:rPr lang="zh-CN" altLang="en-US" sz="2800" dirty="0">
                <a:solidFill>
                  <a:srgbClr val="C00000"/>
                </a:solidFill>
                <a:latin typeface="+mn-ea"/>
                <a:ea typeface="+mn-ea"/>
              </a:rPr>
              <a:t>合并</a:t>
            </a:r>
            <a:r>
              <a:rPr lang="en-US" altLang="zh-CN" sz="2800" dirty="0">
                <a:solidFill>
                  <a:srgbClr val="C00000"/>
                </a:solidFill>
                <a:latin typeface="+mn-ea"/>
                <a:ea typeface="+mn-ea"/>
              </a:rPr>
              <a:t>6</a:t>
            </a:r>
            <a:r>
              <a:rPr lang="zh-CN" altLang="en-US" sz="2800" dirty="0">
                <a:solidFill>
                  <a:srgbClr val="C00000"/>
                </a:solidFill>
                <a:latin typeface="+mn-ea"/>
                <a:ea typeface="+mn-ea"/>
              </a:rPr>
              <a:t>次</a:t>
            </a:r>
            <a:r>
              <a:rPr lang="en-US" altLang="zh-CN" sz="2800" dirty="0">
                <a:solidFill>
                  <a:srgbClr val="C00000"/>
                </a:solidFill>
                <a:latin typeface="+mn-ea"/>
                <a:ea typeface="+mn-ea"/>
              </a:rPr>
              <a:t>commit</a:t>
            </a:r>
            <a:r>
              <a:rPr lang="zh-CN" altLang="en-US" sz="2800" dirty="0">
                <a:solidFill>
                  <a:srgbClr val="C00000"/>
                </a:solidFill>
                <a:latin typeface="+mn-ea"/>
                <a:ea typeface="+mn-ea"/>
              </a:rPr>
              <a:t>到</a:t>
            </a:r>
            <a:r>
              <a:rPr lang="en-US" altLang="zh-CN" sz="2800" dirty="0">
                <a:solidFill>
                  <a:srgbClr val="C00000"/>
                </a:solidFill>
                <a:latin typeface="+mn-ea"/>
                <a:ea typeface="+mn-ea"/>
              </a:rPr>
              <a:t>Master</a:t>
            </a:r>
            <a:r>
              <a:rPr lang="zh-CN" altLang="en-US" sz="2800" dirty="0">
                <a:solidFill>
                  <a:srgbClr val="C00000"/>
                </a:solidFill>
                <a:latin typeface="+mn-ea"/>
                <a:ea typeface="+mn-ea"/>
              </a:rPr>
              <a:t>分支中</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3.5 </a:t>
            </a:r>
            <a:r>
              <a:rPr lang="zh-CN" altLang="zh-CN" dirty="0"/>
              <a:t>基于</a:t>
            </a:r>
            <a:r>
              <a:rPr lang="zh-CN" altLang="en-US" dirty="0"/>
              <a:t>群体</a:t>
            </a:r>
            <a:r>
              <a:rPr lang="zh-CN" altLang="zh-CN" dirty="0"/>
              <a:t>的知识分享</a:t>
            </a:r>
            <a:endParaRPr lang="zh-CN" altLang="en-US" dirty="0"/>
          </a:p>
        </p:txBody>
      </p:sp>
      <p:sp>
        <p:nvSpPr>
          <p:cNvPr id="5" name="内容占位符 4"/>
          <p:cNvSpPr>
            <a:spLocks noGrp="1"/>
          </p:cNvSpPr>
          <p:nvPr>
            <p:ph idx="1"/>
          </p:nvPr>
        </p:nvSpPr>
        <p:spPr>
          <a:xfrm>
            <a:off x="539750" y="1125538"/>
            <a:ext cx="10920052" cy="5040312"/>
          </a:xfrm>
        </p:spPr>
        <p:txBody>
          <a:bodyPr/>
          <a:lstStyle/>
          <a:p>
            <a:r>
              <a:rPr lang="zh-CN" altLang="en-US" dirty="0"/>
              <a:t>软件开发实践中遇到问题怎么办？</a:t>
            </a:r>
            <a:endParaRPr lang="en-US" altLang="zh-CN" dirty="0"/>
          </a:p>
          <a:p>
            <a:pPr lvl="1"/>
            <a:r>
              <a:rPr lang="zh-CN" altLang="zh-CN" dirty="0"/>
              <a:t>群体</a:t>
            </a:r>
            <a:r>
              <a:rPr lang="zh-CN" altLang="en-US" dirty="0"/>
              <a:t>采用</a:t>
            </a:r>
            <a:r>
              <a:rPr lang="zh-CN" altLang="zh-CN" dirty="0"/>
              <a:t>提问、回答、评论等多种方式</a:t>
            </a:r>
            <a:r>
              <a:rPr lang="zh-CN" altLang="en-US" dirty="0"/>
              <a:t>进行在线知识分享</a:t>
            </a:r>
            <a:endParaRPr lang="en-US" altLang="zh-CN" dirty="0"/>
          </a:p>
          <a:p>
            <a:pPr lvl="1"/>
            <a:endParaRPr lang="en-US" altLang="zh-CN" dirty="0"/>
          </a:p>
          <a:p>
            <a:r>
              <a:rPr lang="zh-CN" altLang="en-US" dirty="0"/>
              <a:t>基于群体的知识分享</a:t>
            </a:r>
            <a:endParaRPr lang="en-US" altLang="zh-CN" dirty="0"/>
          </a:p>
          <a:p>
            <a:pPr lvl="1"/>
            <a:r>
              <a:rPr lang="zh-CN" altLang="zh-CN" dirty="0"/>
              <a:t>参与分享的对象是开放的互联网大众</a:t>
            </a:r>
            <a:endParaRPr lang="en-US" altLang="zh-CN" dirty="0"/>
          </a:p>
          <a:p>
            <a:pPr lvl="1"/>
            <a:r>
              <a:rPr lang="zh-CN" altLang="zh-CN" dirty="0"/>
              <a:t>分享的内容表现为从问题到解答等多种知识样式</a:t>
            </a:r>
            <a:endParaRPr lang="en-US" altLang="zh-CN" dirty="0"/>
          </a:p>
          <a:p>
            <a:pPr lvl="1"/>
            <a:endParaRPr lang="en-US" altLang="zh-CN" dirty="0"/>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群智知识分享的分布式协同</a:t>
            </a:r>
          </a:p>
        </p:txBody>
      </p:sp>
      <p:sp>
        <p:nvSpPr>
          <p:cNvPr id="3" name="内容占位符 2"/>
          <p:cNvSpPr>
            <a:spLocks noGrp="1"/>
          </p:cNvSpPr>
          <p:nvPr>
            <p:ph idx="1"/>
          </p:nvPr>
        </p:nvSpPr>
        <p:spPr>
          <a:xfrm>
            <a:off x="539750" y="1125538"/>
            <a:ext cx="10920052" cy="5040312"/>
          </a:xfrm>
        </p:spPr>
        <p:txBody>
          <a:bodyPr/>
          <a:lstStyle/>
          <a:p>
            <a:pPr lvl="0"/>
            <a:r>
              <a:rPr lang="zh-CN" altLang="zh-CN" dirty="0"/>
              <a:t>提问（</a:t>
            </a:r>
            <a:r>
              <a:rPr lang="en-US" altLang="zh-CN" dirty="0">
                <a:solidFill>
                  <a:srgbClr val="C00000"/>
                </a:solidFill>
              </a:rPr>
              <a:t>Ask</a:t>
            </a:r>
            <a:r>
              <a:rPr lang="zh-CN" altLang="zh-CN" dirty="0"/>
              <a:t>）</a:t>
            </a:r>
            <a:endParaRPr lang="en-US" altLang="zh-CN" dirty="0"/>
          </a:p>
          <a:p>
            <a:pPr lvl="1"/>
            <a:r>
              <a:rPr lang="zh-CN" altLang="zh-CN" dirty="0"/>
              <a:t>在社区中进行提问，以获得其他人员的讨论和解答</a:t>
            </a:r>
          </a:p>
          <a:p>
            <a:r>
              <a:rPr lang="zh-CN" altLang="zh-CN" dirty="0"/>
              <a:t>回答（</a:t>
            </a:r>
            <a:r>
              <a:rPr lang="en-US" altLang="zh-CN" dirty="0">
                <a:solidFill>
                  <a:srgbClr val="C00000"/>
                </a:solidFill>
              </a:rPr>
              <a:t>Answer</a:t>
            </a:r>
            <a:r>
              <a:rPr lang="zh-CN" altLang="zh-CN" dirty="0"/>
              <a:t>）</a:t>
            </a:r>
            <a:r>
              <a:rPr lang="zh-CN" altLang="en-US" dirty="0"/>
              <a:t>和</a:t>
            </a:r>
            <a:r>
              <a:rPr lang="zh-CN" altLang="zh-CN" dirty="0"/>
              <a:t>讨论（</a:t>
            </a:r>
            <a:r>
              <a:rPr lang="en-US" altLang="zh-CN" dirty="0">
                <a:solidFill>
                  <a:srgbClr val="C00000"/>
                </a:solidFill>
              </a:rPr>
              <a:t>Comment</a:t>
            </a:r>
            <a:r>
              <a:rPr lang="zh-CN" altLang="zh-CN" dirty="0"/>
              <a:t>）</a:t>
            </a:r>
            <a:endParaRPr lang="en-US" altLang="zh-CN" dirty="0"/>
          </a:p>
          <a:p>
            <a:pPr lvl="1"/>
            <a:r>
              <a:rPr lang="zh-CN" altLang="zh-CN" dirty="0"/>
              <a:t>对提问</a:t>
            </a:r>
            <a:r>
              <a:rPr lang="zh-CN" altLang="en-US" dirty="0"/>
              <a:t>进行</a:t>
            </a:r>
            <a:r>
              <a:rPr lang="zh-CN" altLang="zh-CN" dirty="0"/>
              <a:t>回答，</a:t>
            </a:r>
            <a:r>
              <a:rPr lang="zh-CN" altLang="en-US" dirty="0"/>
              <a:t>或者对提问和回答进行</a:t>
            </a:r>
            <a:r>
              <a:rPr lang="zh-CN" altLang="zh-CN" dirty="0"/>
              <a:t>评论</a:t>
            </a:r>
            <a:endParaRPr lang="en-US" altLang="zh-CN" dirty="0"/>
          </a:p>
          <a:p>
            <a:pPr lvl="1"/>
            <a:r>
              <a:rPr lang="zh-CN" altLang="zh-CN" dirty="0"/>
              <a:t>必要时可以附上相关的细节，如问题解决的代码片段</a:t>
            </a:r>
          </a:p>
          <a:p>
            <a:r>
              <a:rPr lang="zh-CN" altLang="zh-CN" dirty="0"/>
              <a:t>接受（</a:t>
            </a:r>
            <a:r>
              <a:rPr lang="en-US" altLang="zh-CN" dirty="0">
                <a:solidFill>
                  <a:srgbClr val="C00000"/>
                </a:solidFill>
              </a:rPr>
              <a:t>Accept</a:t>
            </a:r>
            <a:r>
              <a:rPr lang="zh-CN" altLang="zh-CN" dirty="0"/>
              <a:t>）</a:t>
            </a:r>
            <a:endParaRPr lang="en-US" altLang="zh-CN" dirty="0"/>
          </a:p>
          <a:p>
            <a:pPr lvl="1"/>
            <a:r>
              <a:rPr lang="zh-CN" altLang="zh-CN" dirty="0"/>
              <a:t>如果某个回答有效地解决了问题，那么提出者可以接受该回答</a:t>
            </a:r>
            <a:endParaRPr lang="en-US" altLang="zh-CN" dirty="0"/>
          </a:p>
          <a:p>
            <a:pPr lvl="0"/>
            <a:r>
              <a:rPr lang="zh-CN" altLang="zh-CN" dirty="0"/>
              <a:t>搜索（</a:t>
            </a:r>
            <a:r>
              <a:rPr lang="en-US" altLang="zh-CN" dirty="0">
                <a:solidFill>
                  <a:srgbClr val="C00000"/>
                </a:solidFill>
              </a:rPr>
              <a:t>Retrieve</a:t>
            </a:r>
            <a:r>
              <a:rPr lang="zh-CN" altLang="zh-CN" dirty="0"/>
              <a:t>）</a:t>
            </a:r>
            <a:endParaRPr lang="en-US" altLang="zh-CN" dirty="0"/>
          </a:p>
          <a:p>
            <a:pPr lvl="1"/>
            <a:r>
              <a:rPr lang="zh-CN" altLang="zh-CN" dirty="0"/>
              <a:t>检索社区是否有相同或类似的问题，并找到相应的问题解答</a:t>
            </a: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知识分享的互联网平台</a:t>
            </a:r>
          </a:p>
        </p:txBody>
      </p:sp>
      <p:sp>
        <p:nvSpPr>
          <p:cNvPr id="3" name="内容占位符 2"/>
          <p:cNvSpPr>
            <a:spLocks noGrp="1"/>
          </p:cNvSpPr>
          <p:nvPr>
            <p:ph idx="1"/>
          </p:nvPr>
        </p:nvSpPr>
        <p:spPr>
          <a:xfrm>
            <a:off x="539750" y="1125538"/>
            <a:ext cx="10920052" cy="611274"/>
          </a:xfrm>
        </p:spPr>
        <p:txBody>
          <a:bodyPr/>
          <a:lstStyle/>
          <a:p>
            <a:r>
              <a:rPr lang="en-US" altLang="zh-CN" dirty="0">
                <a:solidFill>
                  <a:srgbClr val="C00000"/>
                </a:solidFill>
              </a:rPr>
              <a:t>Stack overflow</a:t>
            </a:r>
            <a:r>
              <a:rPr lang="zh-CN" altLang="en-US" dirty="0"/>
              <a:t>和</a:t>
            </a:r>
            <a:r>
              <a:rPr lang="en-US" altLang="zh-CN" dirty="0">
                <a:solidFill>
                  <a:srgbClr val="C00000"/>
                </a:solidFill>
              </a:rPr>
              <a:t>CSDN</a:t>
            </a:r>
            <a:endParaRPr lang="zh-CN" altLang="en-US" dirty="0">
              <a:solidFill>
                <a:srgbClr val="C00000"/>
              </a:solidFill>
            </a:endParaRPr>
          </a:p>
        </p:txBody>
      </p:sp>
      <p:pic>
        <p:nvPicPr>
          <p:cNvPr id="5" name="图片 4"/>
          <p:cNvPicPr>
            <a:picLocks noChangeAspect="1"/>
          </p:cNvPicPr>
          <p:nvPr/>
        </p:nvPicPr>
        <p:blipFill>
          <a:blip r:embed="rId2"/>
          <a:stretch>
            <a:fillRect/>
          </a:stretch>
        </p:blipFill>
        <p:spPr>
          <a:xfrm>
            <a:off x="140303" y="2000127"/>
            <a:ext cx="6171068" cy="3541161"/>
          </a:xfrm>
          <a:prstGeom prst="rect">
            <a:avLst/>
          </a:prstGeom>
          <a:ln w="12700">
            <a:solidFill>
              <a:schemeClr val="tx1"/>
            </a:solidFill>
          </a:ln>
        </p:spPr>
      </p:pic>
      <p:sp>
        <p:nvSpPr>
          <p:cNvPr id="7" name="文本框 6"/>
          <p:cNvSpPr txBox="1"/>
          <p:nvPr/>
        </p:nvSpPr>
        <p:spPr>
          <a:xfrm>
            <a:off x="1486694" y="5966198"/>
            <a:ext cx="3652766" cy="523220"/>
          </a:xfrm>
          <a:prstGeom prst="rect">
            <a:avLst/>
          </a:prstGeom>
          <a:noFill/>
        </p:spPr>
        <p:txBody>
          <a:bodyPr wrap="square">
            <a:spAutoFit/>
          </a:bodyPr>
          <a:lstStyle/>
          <a:p>
            <a:pPr algn="ctr"/>
            <a:r>
              <a:rPr lang="zh-CN" altLang="en-US" sz="2800" dirty="0">
                <a:solidFill>
                  <a:srgbClr val="C00000"/>
                </a:solidFill>
              </a:rPr>
              <a:t>stackoverflow.com</a:t>
            </a:r>
          </a:p>
        </p:txBody>
      </p:sp>
      <p:pic>
        <p:nvPicPr>
          <p:cNvPr id="9" name="图片 8"/>
          <p:cNvPicPr>
            <a:picLocks noChangeAspect="1"/>
          </p:cNvPicPr>
          <p:nvPr/>
        </p:nvPicPr>
        <p:blipFill>
          <a:blip r:embed="rId3"/>
          <a:stretch>
            <a:fillRect/>
          </a:stretch>
        </p:blipFill>
        <p:spPr>
          <a:xfrm>
            <a:off x="6461306" y="2007674"/>
            <a:ext cx="5588804" cy="3533614"/>
          </a:xfrm>
          <a:prstGeom prst="rect">
            <a:avLst/>
          </a:prstGeom>
          <a:ln w="12700">
            <a:solidFill>
              <a:schemeClr val="tx1"/>
            </a:solidFill>
          </a:ln>
        </p:spPr>
      </p:pic>
      <p:sp>
        <p:nvSpPr>
          <p:cNvPr id="11" name="文本框 10"/>
          <p:cNvSpPr txBox="1"/>
          <p:nvPr/>
        </p:nvSpPr>
        <p:spPr>
          <a:xfrm>
            <a:off x="8363458" y="5941641"/>
            <a:ext cx="2232248" cy="523220"/>
          </a:xfrm>
          <a:prstGeom prst="rect">
            <a:avLst/>
          </a:prstGeom>
          <a:noFill/>
        </p:spPr>
        <p:txBody>
          <a:bodyPr wrap="square">
            <a:spAutoFit/>
          </a:bodyPr>
          <a:lstStyle/>
          <a:p>
            <a:r>
              <a:rPr lang="zh-CN" altLang="en-US" sz="2800" dirty="0">
                <a:solidFill>
                  <a:srgbClr val="C00000"/>
                </a:solidFill>
              </a:rPr>
              <a:t>ask.csdn.net</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1.2 </a:t>
            </a:r>
            <a:r>
              <a:rPr lang="zh-CN" altLang="en-US" dirty="0"/>
              <a:t>开源软件</a:t>
            </a:r>
            <a:r>
              <a:rPr lang="en-US" altLang="zh-CN" dirty="0"/>
              <a:t>(Open Source Software)</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en-US" dirty="0"/>
              <a:t>何为开源软件</a:t>
            </a:r>
            <a:endParaRPr lang="en-US" altLang="zh-CN" dirty="0"/>
          </a:p>
          <a:p>
            <a:pPr lvl="1"/>
            <a:r>
              <a:rPr lang="zh-CN" altLang="zh-CN" dirty="0"/>
              <a:t>一种源代码可以</a:t>
            </a:r>
            <a:r>
              <a:rPr lang="zh-CN" altLang="zh-CN" b="1" dirty="0">
                <a:solidFill>
                  <a:srgbClr val="C00000"/>
                </a:solidFill>
              </a:rPr>
              <a:t>自由获取和传播</a:t>
            </a:r>
            <a:r>
              <a:rPr lang="zh-CN" altLang="zh-CN" dirty="0"/>
              <a:t>的计算机软件，其拥有者通过</a:t>
            </a:r>
            <a:r>
              <a:rPr lang="zh-CN" altLang="zh-CN" b="1" dirty="0">
                <a:solidFill>
                  <a:srgbClr val="C00000"/>
                </a:solidFill>
              </a:rPr>
              <a:t>开源许可证</a:t>
            </a:r>
            <a:r>
              <a:rPr lang="zh-CN" altLang="zh-CN" dirty="0"/>
              <a:t>赋予被许可人对软件</a:t>
            </a:r>
            <a:r>
              <a:rPr lang="zh-CN" altLang="zh-CN" b="1" dirty="0">
                <a:solidFill>
                  <a:srgbClr val="C00000"/>
                </a:solidFill>
              </a:rPr>
              <a:t>进行使用、修改和传播</a:t>
            </a:r>
            <a:endParaRPr lang="en-US" altLang="zh-CN" b="1" dirty="0">
              <a:solidFill>
                <a:srgbClr val="C00000"/>
              </a:solidFill>
            </a:endParaRPr>
          </a:p>
          <a:p>
            <a:pPr lvl="1"/>
            <a:endParaRPr lang="en-US" altLang="zh-CN" dirty="0"/>
          </a:p>
          <a:p>
            <a:r>
              <a:rPr lang="zh-CN" altLang="en-US" dirty="0"/>
              <a:t>开源软件的特点</a:t>
            </a:r>
            <a:endParaRPr lang="en-US" altLang="zh-CN" dirty="0"/>
          </a:p>
          <a:p>
            <a:pPr lvl="1"/>
            <a:r>
              <a:rPr lang="zh-CN" altLang="en-US" dirty="0"/>
              <a:t>源程序代码对外开放</a:t>
            </a:r>
            <a:endParaRPr lang="en-US" altLang="zh-CN" dirty="0"/>
          </a:p>
          <a:p>
            <a:pPr lvl="1"/>
            <a:r>
              <a:rPr lang="zh-CN" altLang="en-US" dirty="0"/>
              <a:t>自由使用、修改和传播</a:t>
            </a:r>
            <a:endParaRPr lang="en-US" altLang="zh-CN" dirty="0"/>
          </a:p>
          <a:p>
            <a:pPr lvl="1"/>
            <a:endParaRPr lang="en-US" altLang="zh-CN" dirty="0"/>
          </a:p>
          <a:p>
            <a:r>
              <a:rPr lang="zh-CN" altLang="en-US" dirty="0"/>
              <a:t>任何人都可获得开源软件的代码</a:t>
            </a:r>
          </a:p>
        </p:txBody>
      </p:sp>
      <p:pic>
        <p:nvPicPr>
          <p:cNvPr id="6" name="图片 5"/>
          <p:cNvPicPr>
            <a:picLocks noChangeAspect="1"/>
          </p:cNvPicPr>
          <p:nvPr/>
        </p:nvPicPr>
        <p:blipFill>
          <a:blip r:embed="rId2"/>
          <a:stretch>
            <a:fillRect/>
          </a:stretch>
        </p:blipFill>
        <p:spPr>
          <a:xfrm>
            <a:off x="7120199" y="2672916"/>
            <a:ext cx="4536504" cy="3828247"/>
          </a:xfrm>
          <a:prstGeom prst="rect">
            <a:avLst/>
          </a:prstGeom>
          <a:ln w="22225">
            <a:solidFill>
              <a:schemeClr val="accent2">
                <a:shade val="95000"/>
                <a:satMod val="105000"/>
              </a:schemeClr>
            </a:solidFill>
          </a:ln>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82638" y="891550"/>
            <a:ext cx="8568952" cy="5229287"/>
          </a:xfrm>
          <a:prstGeom prst="rect">
            <a:avLst/>
          </a:prstGeom>
          <a:ln w="12700">
            <a:solidFill>
              <a:schemeClr val="accent1"/>
            </a:solidFill>
          </a:ln>
        </p:spPr>
      </p:pic>
      <p:sp>
        <p:nvSpPr>
          <p:cNvPr id="2" name="标题 1"/>
          <p:cNvSpPr>
            <a:spLocks noGrp="1"/>
          </p:cNvSpPr>
          <p:nvPr>
            <p:ph type="title"/>
          </p:nvPr>
        </p:nvSpPr>
        <p:spPr>
          <a:xfrm>
            <a:off x="550590" y="8620"/>
            <a:ext cx="10909212" cy="707886"/>
          </a:xfrm>
        </p:spPr>
        <p:txBody>
          <a:bodyPr/>
          <a:lstStyle/>
          <a:p>
            <a:r>
              <a:rPr lang="zh-CN" altLang="en-US" dirty="0"/>
              <a:t>示例：</a:t>
            </a:r>
            <a:r>
              <a:rPr lang="en-US" altLang="zh-CN" dirty="0"/>
              <a:t>Stack Overflow</a:t>
            </a:r>
            <a:r>
              <a:rPr lang="zh-CN" altLang="zh-CN" dirty="0"/>
              <a:t>发布的问题信息</a:t>
            </a:r>
            <a:endParaRPr lang="zh-CN" altLang="en-US" dirty="0"/>
          </a:p>
        </p:txBody>
      </p:sp>
      <p:sp>
        <p:nvSpPr>
          <p:cNvPr id="7" name="矩形 6"/>
          <p:cNvSpPr/>
          <p:nvPr/>
        </p:nvSpPr>
        <p:spPr>
          <a:xfrm>
            <a:off x="1077467" y="908720"/>
            <a:ext cx="7452828" cy="46805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77467" y="1412776"/>
            <a:ext cx="7452828" cy="46805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77467" y="2000582"/>
            <a:ext cx="7452828" cy="430873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0302856" y="891550"/>
            <a:ext cx="1620180" cy="461665"/>
          </a:xfrm>
          <a:prstGeom prst="rect">
            <a:avLst/>
          </a:prstGeom>
          <a:noFill/>
        </p:spPr>
        <p:txBody>
          <a:bodyPr wrap="square">
            <a:spAutoFit/>
          </a:bodyPr>
          <a:lstStyle/>
          <a:p>
            <a:pPr algn="ctr"/>
            <a:r>
              <a:rPr lang="zh-CN" altLang="en-US" dirty="0">
                <a:solidFill>
                  <a:srgbClr val="C00000"/>
                </a:solidFill>
                <a:latin typeface="+mn-ea"/>
                <a:ea typeface="+mn-ea"/>
              </a:rPr>
              <a:t>问题标题</a:t>
            </a:r>
          </a:p>
        </p:txBody>
      </p:sp>
      <p:sp>
        <p:nvSpPr>
          <p:cNvPr id="11" name="文本框 10"/>
          <p:cNvSpPr txBox="1"/>
          <p:nvPr/>
        </p:nvSpPr>
        <p:spPr>
          <a:xfrm>
            <a:off x="10291744" y="1426867"/>
            <a:ext cx="1620180" cy="461665"/>
          </a:xfrm>
          <a:prstGeom prst="rect">
            <a:avLst/>
          </a:prstGeom>
          <a:noFill/>
        </p:spPr>
        <p:txBody>
          <a:bodyPr wrap="square">
            <a:spAutoFit/>
          </a:bodyPr>
          <a:lstStyle/>
          <a:p>
            <a:pPr algn="ctr"/>
            <a:r>
              <a:rPr lang="zh-CN" altLang="en-US" dirty="0">
                <a:solidFill>
                  <a:srgbClr val="C00000"/>
                </a:solidFill>
                <a:latin typeface="+mn-ea"/>
                <a:ea typeface="+mn-ea"/>
              </a:rPr>
              <a:t>问题信息</a:t>
            </a:r>
          </a:p>
        </p:txBody>
      </p:sp>
      <p:sp>
        <p:nvSpPr>
          <p:cNvPr id="12" name="文本框 11"/>
          <p:cNvSpPr txBox="1"/>
          <p:nvPr/>
        </p:nvSpPr>
        <p:spPr>
          <a:xfrm>
            <a:off x="9644194" y="3335806"/>
            <a:ext cx="2544431" cy="461665"/>
          </a:xfrm>
          <a:prstGeom prst="rect">
            <a:avLst/>
          </a:prstGeom>
          <a:noFill/>
        </p:spPr>
        <p:txBody>
          <a:bodyPr wrap="square">
            <a:spAutoFit/>
          </a:bodyPr>
          <a:lstStyle/>
          <a:p>
            <a:pPr algn="ctr"/>
            <a:r>
              <a:rPr lang="zh-CN" altLang="en-US" dirty="0">
                <a:solidFill>
                  <a:srgbClr val="C00000"/>
                </a:solidFill>
                <a:latin typeface="+mn-ea"/>
                <a:ea typeface="+mn-ea"/>
              </a:rPr>
              <a:t>问题描述及代码</a:t>
            </a:r>
          </a:p>
        </p:txBody>
      </p:sp>
      <p:pic>
        <p:nvPicPr>
          <p:cNvPr id="13" name="图片 12"/>
          <p:cNvPicPr>
            <a:picLocks noChangeAspect="1"/>
          </p:cNvPicPr>
          <p:nvPr/>
        </p:nvPicPr>
        <p:blipFill>
          <a:blip r:embed="rId3"/>
          <a:stretch>
            <a:fillRect/>
          </a:stretch>
        </p:blipFill>
        <p:spPr>
          <a:xfrm>
            <a:off x="1630710" y="4819630"/>
            <a:ext cx="6561457" cy="1135252"/>
          </a:xfrm>
          <a:prstGeom prst="rect">
            <a:avLst/>
          </a:prstGeom>
          <a:ln w="12700">
            <a:solidFill>
              <a:schemeClr val="accent1"/>
            </a:solidFill>
          </a:ln>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a:t>
            </a:r>
            <a:r>
              <a:rPr lang="en-US" altLang="zh-CN" dirty="0"/>
              <a:t>Stack Overflow</a:t>
            </a:r>
            <a:r>
              <a:rPr lang="zh-CN" altLang="zh-CN" dirty="0"/>
              <a:t>的问题</a:t>
            </a:r>
            <a:r>
              <a:rPr lang="zh-CN" altLang="en-US" dirty="0"/>
              <a:t>回答</a:t>
            </a:r>
          </a:p>
        </p:txBody>
      </p:sp>
      <p:sp>
        <p:nvSpPr>
          <p:cNvPr id="3" name="内容占位符 2"/>
          <p:cNvSpPr>
            <a:spLocks noGrp="1"/>
          </p:cNvSpPr>
          <p:nvPr>
            <p:ph idx="1"/>
          </p:nvPr>
        </p:nvSpPr>
        <p:spPr/>
        <p:txBody>
          <a:bodyPr/>
          <a:lstStyle/>
          <a:p>
            <a:r>
              <a:rPr lang="zh-CN" altLang="en-US" dirty="0"/>
              <a:t>问题回答</a:t>
            </a:r>
          </a:p>
        </p:txBody>
      </p:sp>
      <p:pic>
        <p:nvPicPr>
          <p:cNvPr id="5" name="图片 4"/>
          <p:cNvPicPr>
            <a:picLocks noChangeAspect="1"/>
          </p:cNvPicPr>
          <p:nvPr/>
        </p:nvPicPr>
        <p:blipFill>
          <a:blip r:embed="rId2"/>
          <a:stretch>
            <a:fillRect/>
          </a:stretch>
        </p:blipFill>
        <p:spPr>
          <a:xfrm>
            <a:off x="622598" y="1844824"/>
            <a:ext cx="9239291" cy="4644516"/>
          </a:xfrm>
          <a:prstGeom prst="rect">
            <a:avLst/>
          </a:prstGeom>
          <a:ln w="12700">
            <a:solidFill>
              <a:schemeClr val="accent1"/>
            </a:solidFill>
          </a:ln>
        </p:spPr>
      </p:pic>
      <p:sp>
        <p:nvSpPr>
          <p:cNvPr id="6" name="文本框 5"/>
          <p:cNvSpPr txBox="1"/>
          <p:nvPr/>
        </p:nvSpPr>
        <p:spPr>
          <a:xfrm>
            <a:off x="9944737" y="3335806"/>
            <a:ext cx="2243888" cy="830997"/>
          </a:xfrm>
          <a:prstGeom prst="rect">
            <a:avLst/>
          </a:prstGeom>
          <a:noFill/>
        </p:spPr>
        <p:txBody>
          <a:bodyPr wrap="square">
            <a:spAutoFit/>
          </a:bodyPr>
          <a:lstStyle/>
          <a:p>
            <a:pPr algn="ctr"/>
            <a:r>
              <a:rPr lang="zh-CN" altLang="en-US" dirty="0">
                <a:solidFill>
                  <a:srgbClr val="C00000"/>
                </a:solidFill>
                <a:latin typeface="+mn-ea"/>
                <a:ea typeface="+mn-ea"/>
              </a:rPr>
              <a:t>问题回答描述</a:t>
            </a:r>
            <a:endParaRPr lang="en-US" altLang="zh-CN" dirty="0">
              <a:solidFill>
                <a:srgbClr val="C00000"/>
              </a:solidFill>
              <a:latin typeface="+mn-ea"/>
              <a:ea typeface="+mn-ea"/>
            </a:endParaRPr>
          </a:p>
          <a:p>
            <a:pPr algn="ctr"/>
            <a:r>
              <a:rPr lang="zh-CN" altLang="en-US" dirty="0">
                <a:solidFill>
                  <a:srgbClr val="C00000"/>
                </a:solidFill>
                <a:latin typeface="+mn-ea"/>
                <a:ea typeface="+mn-ea"/>
              </a:rPr>
              <a:t>回答相关信息</a:t>
            </a:r>
          </a:p>
        </p:txBody>
      </p:sp>
      <p:sp>
        <p:nvSpPr>
          <p:cNvPr id="7" name="矩形 6"/>
          <p:cNvSpPr/>
          <p:nvPr/>
        </p:nvSpPr>
        <p:spPr>
          <a:xfrm>
            <a:off x="731829" y="4005064"/>
            <a:ext cx="610849" cy="46805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海量的软件开发知识</a:t>
            </a:r>
          </a:p>
        </p:txBody>
      </p:sp>
      <p:sp>
        <p:nvSpPr>
          <p:cNvPr id="3" name="内容占位符 2"/>
          <p:cNvSpPr>
            <a:spLocks noGrp="1"/>
          </p:cNvSpPr>
          <p:nvPr>
            <p:ph idx="1"/>
          </p:nvPr>
        </p:nvSpPr>
        <p:spPr>
          <a:xfrm>
            <a:off x="539750" y="1125538"/>
            <a:ext cx="11460112" cy="5040312"/>
          </a:xfrm>
        </p:spPr>
        <p:txBody>
          <a:bodyPr/>
          <a:lstStyle/>
          <a:p>
            <a:r>
              <a:rPr lang="zh-CN" altLang="en-US" dirty="0"/>
              <a:t>用户</a:t>
            </a:r>
            <a:r>
              <a:rPr lang="en-US" altLang="zh-CN" dirty="0">
                <a:solidFill>
                  <a:srgbClr val="C00000"/>
                </a:solidFill>
              </a:rPr>
              <a:t>1500</a:t>
            </a:r>
            <a:r>
              <a:rPr lang="zh-CN" altLang="en-US" dirty="0"/>
              <a:t>万以上，月访问用户量</a:t>
            </a:r>
            <a:r>
              <a:rPr lang="en-US" altLang="zh-CN" dirty="0">
                <a:solidFill>
                  <a:srgbClr val="C00000"/>
                </a:solidFill>
              </a:rPr>
              <a:t>1</a:t>
            </a:r>
            <a:r>
              <a:rPr lang="zh-CN" altLang="en-US" dirty="0">
                <a:solidFill>
                  <a:srgbClr val="C00000"/>
                </a:solidFill>
              </a:rPr>
              <a:t>亿</a:t>
            </a:r>
            <a:r>
              <a:rPr lang="zh-CN" altLang="en-US" dirty="0"/>
              <a:t>，用户获得帮助</a:t>
            </a:r>
            <a:r>
              <a:rPr lang="en-US" altLang="zh-CN" dirty="0">
                <a:solidFill>
                  <a:srgbClr val="C00000"/>
                </a:solidFill>
              </a:rPr>
              <a:t>450</a:t>
            </a:r>
            <a:r>
              <a:rPr lang="zh-CN" altLang="en-US" dirty="0">
                <a:solidFill>
                  <a:srgbClr val="C00000"/>
                </a:solidFill>
              </a:rPr>
              <a:t>亿</a:t>
            </a:r>
            <a:endParaRPr lang="en-US" altLang="zh-CN" dirty="0">
              <a:solidFill>
                <a:srgbClr val="C00000"/>
              </a:solidFill>
            </a:endParaRPr>
          </a:p>
          <a:p>
            <a:r>
              <a:rPr lang="en-US" altLang="zh-CN" dirty="0">
                <a:solidFill>
                  <a:srgbClr val="C00000"/>
                </a:solidFill>
              </a:rPr>
              <a:t>2000</a:t>
            </a:r>
            <a:r>
              <a:rPr lang="zh-CN" altLang="en-US" dirty="0"/>
              <a:t>多万个问题，</a:t>
            </a:r>
            <a:r>
              <a:rPr lang="en-US" altLang="zh-CN" dirty="0">
                <a:solidFill>
                  <a:srgbClr val="C00000"/>
                </a:solidFill>
              </a:rPr>
              <a:t>3200</a:t>
            </a:r>
            <a:r>
              <a:rPr lang="zh-CN" altLang="en-US" dirty="0"/>
              <a:t>万回答，</a:t>
            </a:r>
            <a:r>
              <a:rPr lang="en-US" altLang="zh-CN" dirty="0">
                <a:solidFill>
                  <a:srgbClr val="C00000"/>
                </a:solidFill>
              </a:rPr>
              <a:t>8200</a:t>
            </a:r>
            <a:r>
              <a:rPr lang="zh-CN" altLang="en-US" dirty="0"/>
              <a:t>万评论</a:t>
            </a:r>
          </a:p>
        </p:txBody>
      </p:sp>
      <p:pic>
        <p:nvPicPr>
          <p:cNvPr id="6" name="图片 5"/>
          <p:cNvPicPr>
            <a:picLocks noChangeAspect="1"/>
          </p:cNvPicPr>
          <p:nvPr/>
        </p:nvPicPr>
        <p:blipFill>
          <a:blip r:embed="rId2"/>
          <a:stretch>
            <a:fillRect/>
          </a:stretch>
        </p:blipFill>
        <p:spPr>
          <a:xfrm>
            <a:off x="694606" y="2322153"/>
            <a:ext cx="7962411" cy="3843697"/>
          </a:xfrm>
          <a:prstGeom prst="rect">
            <a:avLst/>
          </a:prstGeom>
          <a:ln w="12700">
            <a:solidFill>
              <a:schemeClr val="tx1"/>
            </a:solidFill>
          </a:ln>
        </p:spPr>
      </p:pic>
      <p:sp>
        <p:nvSpPr>
          <p:cNvPr id="7" name="文本框 6"/>
          <p:cNvSpPr txBox="1"/>
          <p:nvPr/>
        </p:nvSpPr>
        <p:spPr>
          <a:xfrm>
            <a:off x="9130510" y="2960948"/>
            <a:ext cx="2361630" cy="2246769"/>
          </a:xfrm>
          <a:prstGeom prst="rect">
            <a:avLst/>
          </a:prstGeom>
          <a:noFill/>
        </p:spPr>
        <p:txBody>
          <a:bodyPr wrap="square" rtlCol="0">
            <a:spAutoFit/>
          </a:bodyPr>
          <a:lstStyle/>
          <a:p>
            <a:r>
              <a:rPr lang="zh-CN" altLang="en-US" sz="2800" dirty="0">
                <a:solidFill>
                  <a:srgbClr val="C00000"/>
                </a:solidFill>
                <a:latin typeface="+mn-ea"/>
                <a:ea typeface="+mn-ea"/>
              </a:rPr>
              <a:t>充分利用知识分享社区中的知识来解决课程学习和实践中遇到的问题</a:t>
            </a:r>
          </a:p>
        </p:txBody>
      </p:sp>
      <p:sp>
        <p:nvSpPr>
          <p:cNvPr id="8" name="文本框 7"/>
          <p:cNvSpPr txBox="1"/>
          <p:nvPr/>
        </p:nvSpPr>
        <p:spPr>
          <a:xfrm>
            <a:off x="2602818" y="6127333"/>
            <a:ext cx="3240360" cy="523220"/>
          </a:xfrm>
          <a:prstGeom prst="rect">
            <a:avLst/>
          </a:prstGeom>
          <a:noFill/>
        </p:spPr>
        <p:txBody>
          <a:bodyPr wrap="square">
            <a:spAutoFit/>
          </a:bodyPr>
          <a:lstStyle/>
          <a:p>
            <a:pPr algn="ctr"/>
            <a:r>
              <a:rPr lang="zh-CN" altLang="en-US" sz="2800" dirty="0">
                <a:solidFill>
                  <a:srgbClr val="C00000"/>
                </a:solidFill>
              </a:rPr>
              <a:t>stackoverflow.com</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总结：</a:t>
            </a:r>
            <a:r>
              <a:rPr lang="zh-CN" altLang="zh-CN" dirty="0"/>
              <a:t>群体化</a:t>
            </a:r>
            <a:r>
              <a:rPr lang="zh-CN" altLang="en-US" dirty="0"/>
              <a:t>软件开发</a:t>
            </a:r>
            <a:r>
              <a:rPr lang="zh-CN" altLang="zh-CN" dirty="0"/>
              <a:t>方法</a:t>
            </a:r>
            <a:endParaRPr lang="zh-CN" altLang="en-US" dirty="0"/>
          </a:p>
        </p:txBody>
      </p:sp>
      <p:sp>
        <p:nvSpPr>
          <p:cNvPr id="5" name="内容占位符 4"/>
          <p:cNvSpPr>
            <a:spLocks noGrp="1"/>
          </p:cNvSpPr>
          <p:nvPr>
            <p:ph idx="1"/>
          </p:nvPr>
        </p:nvSpPr>
        <p:spPr>
          <a:xfrm>
            <a:off x="545170" y="836712"/>
            <a:ext cx="10920052" cy="5544616"/>
          </a:xfrm>
        </p:spPr>
        <p:txBody>
          <a:bodyPr/>
          <a:lstStyle/>
          <a:p>
            <a:r>
              <a:rPr lang="zh-CN" altLang="zh-CN" dirty="0">
                <a:solidFill>
                  <a:srgbClr val="C00000"/>
                </a:solidFill>
              </a:rPr>
              <a:t>开放</a:t>
            </a:r>
            <a:r>
              <a:rPr lang="zh-CN" altLang="en-US" dirty="0">
                <a:solidFill>
                  <a:srgbClr val="C00000"/>
                </a:solidFill>
              </a:rPr>
              <a:t>和共享</a:t>
            </a:r>
            <a:endParaRPr lang="en-US" altLang="zh-CN" dirty="0">
              <a:solidFill>
                <a:srgbClr val="C00000"/>
              </a:solidFill>
            </a:endParaRPr>
          </a:p>
          <a:p>
            <a:pPr lvl="1"/>
            <a:r>
              <a:rPr lang="zh-CN" altLang="zh-CN" dirty="0"/>
              <a:t>吸引</a:t>
            </a:r>
            <a:r>
              <a:rPr lang="zh-CN" altLang="en-US" dirty="0"/>
              <a:t>互联网</a:t>
            </a:r>
            <a:r>
              <a:rPr lang="zh-CN" altLang="zh-CN" dirty="0"/>
              <a:t>大众自主参与，汇聚大众群体的</a:t>
            </a:r>
            <a:r>
              <a:rPr lang="zh-CN" altLang="en-US" dirty="0"/>
              <a:t>贡献和</a:t>
            </a:r>
            <a:r>
              <a:rPr lang="zh-CN" altLang="zh-CN" dirty="0"/>
              <a:t>智慧</a:t>
            </a:r>
            <a:endParaRPr lang="en-US" altLang="zh-CN" dirty="0"/>
          </a:p>
          <a:p>
            <a:pPr lvl="1"/>
            <a:r>
              <a:rPr lang="zh-CN" altLang="en-US" dirty="0"/>
              <a:t>自由分享程序代码、知识问答等内容</a:t>
            </a:r>
            <a:endParaRPr lang="en-US" altLang="zh-CN" dirty="0"/>
          </a:p>
          <a:p>
            <a:r>
              <a:rPr lang="zh-CN" altLang="en-US" dirty="0">
                <a:solidFill>
                  <a:srgbClr val="C00000"/>
                </a:solidFill>
              </a:rPr>
              <a:t>组织和管理</a:t>
            </a:r>
            <a:endParaRPr lang="en-US" altLang="zh-CN" dirty="0">
              <a:solidFill>
                <a:srgbClr val="C00000"/>
              </a:solidFill>
            </a:endParaRPr>
          </a:p>
          <a:p>
            <a:pPr lvl="1"/>
            <a:r>
              <a:rPr lang="zh-CN" altLang="zh-CN" dirty="0"/>
              <a:t>采用</a:t>
            </a:r>
            <a:r>
              <a:rPr lang="zh-CN" altLang="en-US" dirty="0"/>
              <a:t>基于社区的组织模式，借助去</a:t>
            </a:r>
            <a:r>
              <a:rPr lang="zh-CN" altLang="zh-CN" dirty="0"/>
              <a:t>中心化的分布式协同开发模式</a:t>
            </a:r>
            <a:endParaRPr lang="en-US" altLang="zh-CN" dirty="0"/>
          </a:p>
          <a:p>
            <a:pPr lvl="1"/>
            <a:r>
              <a:rPr lang="zh-CN" altLang="en-US" dirty="0"/>
              <a:t>借助互联网平台的支持，如</a:t>
            </a:r>
            <a:r>
              <a:rPr lang="en-US" altLang="zh-CN" dirty="0" err="1"/>
              <a:t>Github</a:t>
            </a:r>
            <a:r>
              <a:rPr lang="zh-CN" altLang="en-US" dirty="0"/>
              <a:t>、</a:t>
            </a:r>
            <a:r>
              <a:rPr lang="en-US" altLang="zh-CN" dirty="0"/>
              <a:t>Stack Overflow</a:t>
            </a:r>
            <a:r>
              <a:rPr lang="zh-CN" altLang="en-US" dirty="0"/>
              <a:t>等</a:t>
            </a:r>
            <a:endParaRPr lang="en-US" altLang="zh-CN" dirty="0"/>
          </a:p>
          <a:p>
            <a:r>
              <a:rPr lang="zh-CN" altLang="en-US" dirty="0">
                <a:solidFill>
                  <a:srgbClr val="C00000"/>
                </a:solidFill>
              </a:rPr>
              <a:t>多样化目的</a:t>
            </a:r>
            <a:endParaRPr lang="en-US" altLang="zh-CN" dirty="0">
              <a:solidFill>
                <a:srgbClr val="C00000"/>
              </a:solidFill>
            </a:endParaRPr>
          </a:p>
          <a:p>
            <a:pPr lvl="1"/>
            <a:r>
              <a:rPr lang="zh-CN" altLang="en-US" dirty="0"/>
              <a:t>既支持软件开发，也支持软件开发知识的分享</a:t>
            </a:r>
            <a:endParaRPr lang="en-US" altLang="zh-CN" dirty="0"/>
          </a:p>
          <a:p>
            <a:pPr lvl="1"/>
            <a:r>
              <a:rPr lang="zh-CN" altLang="zh-CN" dirty="0"/>
              <a:t>将软件创作和软件生产融合在一起来支持软件开发</a:t>
            </a:r>
            <a:endParaRPr lang="en-US" altLang="zh-CN" dirty="0"/>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3952" y="851517"/>
            <a:ext cx="5237784" cy="2991416"/>
          </a:xfrm>
        </p:spPr>
        <p:txBody>
          <a:bodyPr vert="horz" lIns="91440" tIns="45720" rIns="91440" bIns="45720" rtlCol="0" anchor="b">
            <a:normAutofit/>
          </a:bodyPr>
          <a:lstStyle/>
          <a:p>
            <a:pPr eaLnBrk="1" hangingPunct="1">
              <a:lnSpc>
                <a:spcPct val="90000"/>
              </a:lnSpc>
            </a:pPr>
            <a:r>
              <a:rPr lang="zh-CN" altLang="en-US" sz="6000" kern="1200" dirty="0">
                <a:solidFill>
                  <a:schemeClr val="tx1"/>
                </a:solidFill>
                <a:latin typeface="+mj-lt"/>
                <a:ea typeface="+mj-ea"/>
                <a:cs typeface="+mj-cs"/>
              </a:rPr>
              <a:t>思考</a:t>
            </a:r>
            <a:r>
              <a:rPr lang="zh-CN" altLang="en-US" sz="6000" dirty="0">
                <a:solidFill>
                  <a:schemeClr val="tx1"/>
                </a:solidFill>
                <a:latin typeface="+mj-lt"/>
                <a:ea typeface="+mj-ea"/>
                <a:cs typeface="+mj-cs"/>
              </a:rPr>
              <a:t>题</a:t>
            </a:r>
            <a:endParaRPr lang="zh-CN" altLang="en-US" sz="6000" kern="1200" dirty="0">
              <a:solidFill>
                <a:schemeClr val="tx1"/>
              </a:solidFill>
              <a:latin typeface="+mj-lt"/>
              <a:ea typeface="+mj-ea"/>
              <a:cs typeface="+mj-cs"/>
            </a:endParaRPr>
          </a:p>
        </p:txBody>
      </p:sp>
      <p:sp>
        <p:nvSpPr>
          <p:cNvPr id="3" name="内容占位符 2"/>
          <p:cNvSpPr>
            <a:spLocks noGrp="1"/>
          </p:cNvSpPr>
          <p:nvPr>
            <p:ph idx="1"/>
          </p:nvPr>
        </p:nvSpPr>
        <p:spPr>
          <a:xfrm>
            <a:off x="1093953" y="3842932"/>
            <a:ext cx="4166572" cy="2163551"/>
          </a:xfrm>
        </p:spPr>
        <p:txBody>
          <a:bodyPr vert="horz" lIns="91440" tIns="45720" rIns="91440" bIns="45720" rtlCol="0" anchor="t">
            <a:normAutofit/>
          </a:bodyPr>
          <a:lstStyle/>
          <a:p>
            <a:pPr marL="0" indent="0" eaLnBrk="1" hangingPunct="1">
              <a:lnSpc>
                <a:spcPct val="90000"/>
              </a:lnSpc>
              <a:spcBef>
                <a:spcPts val="1000"/>
              </a:spcBef>
              <a:buNone/>
            </a:pPr>
            <a:r>
              <a:rPr lang="zh-CN" altLang="en-US" sz="2800" kern="1200" dirty="0">
                <a:solidFill>
                  <a:srgbClr val="C00000"/>
                </a:solidFill>
                <a:latin typeface="+mn-lt"/>
                <a:ea typeface="+mn-ea"/>
                <a:cs typeface="+mn-cs"/>
              </a:rPr>
              <a:t>群体化软件开发方法及其</a:t>
            </a:r>
            <a:r>
              <a:rPr lang="zh-CN" altLang="en-US" sz="2800" dirty="0">
                <a:solidFill>
                  <a:srgbClr val="C00000"/>
                </a:solidFill>
                <a:cs typeface="+mn-cs"/>
              </a:rPr>
              <a:t>平台</a:t>
            </a:r>
            <a:r>
              <a:rPr lang="zh-CN" altLang="en-US" sz="2800" kern="1200" dirty="0">
                <a:solidFill>
                  <a:srgbClr val="C00000"/>
                </a:solidFill>
                <a:latin typeface="+mn-lt"/>
                <a:ea typeface="+mn-ea"/>
                <a:cs typeface="+mn-cs"/>
              </a:rPr>
              <a:t>能否用于指导闭源软件的开发（如课程实践</a:t>
            </a:r>
            <a:r>
              <a:rPr lang="en-US" altLang="zh-CN" sz="2800" kern="1200" dirty="0">
                <a:solidFill>
                  <a:srgbClr val="C00000"/>
                </a:solidFill>
                <a:latin typeface="+mn-lt"/>
                <a:ea typeface="+mn-ea"/>
                <a:cs typeface="+mn-cs"/>
              </a:rPr>
              <a:t>2</a:t>
            </a:r>
            <a:r>
              <a:rPr lang="zh-CN" altLang="en-US" sz="2800" kern="1200" dirty="0">
                <a:solidFill>
                  <a:srgbClr val="C00000"/>
                </a:solidFill>
                <a:latin typeface="+mn-lt"/>
                <a:ea typeface="+mn-ea"/>
                <a:cs typeface="+mn-cs"/>
              </a:rPr>
              <a:t>项目）？为什么？</a:t>
            </a:r>
          </a:p>
        </p:txBody>
      </p:sp>
      <p:pic>
        <p:nvPicPr>
          <p:cNvPr id="4" name="图片 3"/>
          <p:cNvPicPr>
            <a:picLocks noChangeAspect="1"/>
          </p:cNvPicPr>
          <p:nvPr/>
        </p:nvPicPr>
        <p:blipFill>
          <a:blip r:embed="rId2"/>
          <a:stretch>
            <a:fillRect/>
          </a:stretch>
        </p:blipFill>
        <p:spPr>
          <a:xfrm>
            <a:off x="7932479" y="2129307"/>
            <a:ext cx="2555215" cy="3406954"/>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综合实践任务</a:t>
            </a:r>
          </a:p>
        </p:txBody>
      </p:sp>
      <p:sp>
        <p:nvSpPr>
          <p:cNvPr id="3" name="内容占位符 2"/>
          <p:cNvSpPr>
            <a:spLocks noGrp="1"/>
          </p:cNvSpPr>
          <p:nvPr>
            <p:ph idx="1"/>
          </p:nvPr>
        </p:nvSpPr>
        <p:spPr/>
        <p:txBody>
          <a:bodyPr/>
          <a:lstStyle/>
          <a:p>
            <a:r>
              <a:rPr lang="zh-CN" altLang="en-US" dirty="0"/>
              <a:t>在</a:t>
            </a:r>
            <a:r>
              <a:rPr lang="en-US" altLang="zh-CN" dirty="0" err="1"/>
              <a:t>Educode</a:t>
            </a:r>
            <a:r>
              <a:rPr lang="zh-CN" altLang="en-US" dirty="0"/>
              <a:t>平台上开展分布式协同开发</a:t>
            </a:r>
            <a:endParaRPr lang="en-US" altLang="zh-CN" dirty="0"/>
          </a:p>
          <a:p>
            <a:pPr lvl="1"/>
            <a:r>
              <a:rPr lang="zh-CN" altLang="en-US" b="1" dirty="0">
                <a:solidFill>
                  <a:srgbClr val="C00000"/>
                </a:solidFill>
              </a:rPr>
              <a:t>创建项目版本库</a:t>
            </a:r>
            <a:r>
              <a:rPr lang="zh-CN" altLang="en-US" dirty="0"/>
              <a:t>、</a:t>
            </a:r>
            <a:r>
              <a:rPr lang="zh-CN" altLang="en-US" b="1" dirty="0">
                <a:solidFill>
                  <a:srgbClr val="C00000"/>
                </a:solidFill>
              </a:rPr>
              <a:t>创建</a:t>
            </a:r>
            <a:r>
              <a:rPr lang="en-US" altLang="zh-CN" b="1" dirty="0">
                <a:solidFill>
                  <a:srgbClr val="C00000"/>
                </a:solidFill>
              </a:rPr>
              <a:t>Issue</a:t>
            </a:r>
            <a:r>
              <a:rPr lang="zh-CN" altLang="en-US" dirty="0"/>
              <a:t>、</a:t>
            </a:r>
            <a:r>
              <a:rPr lang="zh-CN" altLang="en-US" b="1" dirty="0">
                <a:solidFill>
                  <a:srgbClr val="C00000"/>
                </a:solidFill>
              </a:rPr>
              <a:t>提交代码</a:t>
            </a:r>
            <a:r>
              <a:rPr lang="zh-CN" altLang="en-US" dirty="0"/>
              <a:t>、</a:t>
            </a:r>
            <a:r>
              <a:rPr lang="zh-CN" altLang="en-US" b="1" dirty="0">
                <a:solidFill>
                  <a:srgbClr val="C00000"/>
                </a:solidFill>
              </a:rPr>
              <a:t>合并请求</a:t>
            </a:r>
            <a:endParaRPr lang="en-US" altLang="zh-CN" b="1" dirty="0">
              <a:solidFill>
                <a:srgbClr val="C00000"/>
              </a:solidFill>
            </a:endParaRPr>
          </a:p>
          <a:p>
            <a:r>
              <a:rPr lang="zh-CN" altLang="en-US" b="1" dirty="0">
                <a:solidFill>
                  <a:schemeClr val="tx1"/>
                </a:solidFill>
              </a:rPr>
              <a:t>在知士荟上开展群体化学习：讨论、</a:t>
            </a:r>
            <a:r>
              <a:rPr lang="zh-CN" altLang="en-US" b="1">
                <a:solidFill>
                  <a:schemeClr val="tx1"/>
                </a:solidFill>
              </a:rPr>
              <a:t>分享和共享</a:t>
            </a:r>
            <a:endParaRPr lang="zh-CN" altLang="en-US" b="1" dirty="0">
              <a:solidFill>
                <a:schemeClr val="tx1"/>
              </a:solidFill>
            </a:endParaRPr>
          </a:p>
        </p:txBody>
      </p:sp>
      <p:pic>
        <p:nvPicPr>
          <p:cNvPr id="5" name="图片 4"/>
          <p:cNvPicPr>
            <a:picLocks noChangeAspect="1"/>
          </p:cNvPicPr>
          <p:nvPr/>
        </p:nvPicPr>
        <p:blipFill>
          <a:blip r:embed="rId2"/>
          <a:stretch>
            <a:fillRect/>
          </a:stretch>
        </p:blipFill>
        <p:spPr>
          <a:xfrm>
            <a:off x="10627" y="2790337"/>
            <a:ext cx="12179786" cy="4059043"/>
          </a:xfrm>
          <a:prstGeom prst="rect">
            <a:avLst/>
          </a:prstGeom>
          <a:ln w="12700">
            <a:solidFill>
              <a:schemeClr val="tx1"/>
            </a:solidFill>
          </a:ln>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布置课程综合实践任务</a:t>
            </a:r>
          </a:p>
        </p:txBody>
      </p:sp>
      <p:sp>
        <p:nvSpPr>
          <p:cNvPr id="3" name="内容占位符 2"/>
          <p:cNvSpPr>
            <a:spLocks noGrp="1"/>
          </p:cNvSpPr>
          <p:nvPr>
            <p:ph idx="1"/>
          </p:nvPr>
        </p:nvSpPr>
        <p:spPr/>
        <p:txBody>
          <a:bodyPr/>
          <a:lstStyle/>
          <a:p>
            <a:r>
              <a:rPr lang="zh-CN" altLang="en-US" dirty="0"/>
              <a:t>综合实践</a:t>
            </a:r>
            <a:r>
              <a:rPr lang="en-US" altLang="zh-CN" dirty="0"/>
              <a:t>1</a:t>
            </a:r>
            <a:r>
              <a:rPr lang="zh-CN" altLang="en-US" dirty="0"/>
              <a:t>：</a:t>
            </a:r>
            <a:r>
              <a:rPr lang="zh-CN" altLang="en-US" dirty="0">
                <a:solidFill>
                  <a:srgbClr val="C00000"/>
                </a:solidFill>
              </a:rPr>
              <a:t>阅读、分析和维护开源软件</a:t>
            </a:r>
            <a:endParaRPr lang="en-US" altLang="zh-CN" dirty="0">
              <a:solidFill>
                <a:srgbClr val="C00000"/>
              </a:solidFill>
            </a:endParaRPr>
          </a:p>
          <a:p>
            <a:pPr lvl="1"/>
            <a:r>
              <a:rPr lang="zh-CN" altLang="en-US" dirty="0"/>
              <a:t>构思小米便签开源软件的新需求，发现小米便签开源代码缺陷</a:t>
            </a:r>
            <a:endParaRPr lang="en-US" altLang="zh-CN" dirty="0"/>
          </a:p>
          <a:p>
            <a:pPr lvl="1"/>
            <a:r>
              <a:rPr lang="zh-CN" altLang="en-US" dirty="0"/>
              <a:t>采用群体化开发方法来开展课程综合实践</a:t>
            </a:r>
            <a:endParaRPr lang="en-US" altLang="zh-CN" dirty="0"/>
          </a:p>
          <a:p>
            <a:pPr lvl="1"/>
            <a:r>
              <a:rPr lang="zh-CN" altLang="en-US" dirty="0"/>
              <a:t>基于</a:t>
            </a:r>
            <a:r>
              <a:rPr lang="en-US" altLang="zh-CN" b="1" dirty="0">
                <a:solidFill>
                  <a:srgbClr val="C00000"/>
                </a:solidFill>
              </a:rPr>
              <a:t>Issue</a:t>
            </a:r>
            <a:r>
              <a:rPr lang="zh-CN" altLang="en-US" b="1" dirty="0">
                <a:solidFill>
                  <a:srgbClr val="C00000"/>
                </a:solidFill>
              </a:rPr>
              <a:t>机制</a:t>
            </a:r>
            <a:r>
              <a:rPr lang="zh-CN" altLang="en-US" dirty="0"/>
              <a:t>来提出软件开发任务，基于</a:t>
            </a:r>
            <a:r>
              <a:rPr lang="en-US" altLang="zh-CN" dirty="0"/>
              <a:t>P/R</a:t>
            </a:r>
            <a:r>
              <a:rPr lang="zh-CN" altLang="en-US" dirty="0"/>
              <a:t>机制来贡献代码</a:t>
            </a:r>
            <a:endParaRPr lang="en-US" altLang="zh-CN" dirty="0"/>
          </a:p>
          <a:p>
            <a:pPr lvl="1"/>
            <a:endParaRPr lang="en-US" altLang="zh-CN" dirty="0"/>
          </a:p>
          <a:p>
            <a:r>
              <a:rPr lang="zh-CN" altLang="en-US" dirty="0"/>
              <a:t>综合实践</a:t>
            </a:r>
            <a:r>
              <a:rPr lang="en-US" altLang="zh-CN" dirty="0"/>
              <a:t>2</a:t>
            </a:r>
            <a:r>
              <a:rPr lang="zh-CN" altLang="en-US" dirty="0"/>
              <a:t>：</a:t>
            </a:r>
            <a:r>
              <a:rPr lang="zh-CN" altLang="en-US" dirty="0">
                <a:solidFill>
                  <a:srgbClr val="C00000"/>
                </a:solidFill>
              </a:rPr>
              <a:t>开发有创意、上规模和高质量的软件</a:t>
            </a:r>
            <a:endParaRPr lang="en-US" altLang="zh-CN" dirty="0">
              <a:solidFill>
                <a:srgbClr val="C00000"/>
              </a:solidFill>
            </a:endParaRPr>
          </a:p>
          <a:p>
            <a:pPr lvl="1"/>
            <a:r>
              <a:rPr lang="zh-CN" altLang="en-US" dirty="0"/>
              <a:t>针对要求构思软件需求，撰写软件需求构思和描述文档</a:t>
            </a:r>
            <a:endParaRPr lang="en-US" altLang="zh-CN" dirty="0"/>
          </a:p>
          <a:p>
            <a:pPr lvl="1"/>
            <a:r>
              <a:rPr lang="zh-CN" altLang="en-US" dirty="0"/>
              <a:t>要求：</a:t>
            </a:r>
            <a:r>
              <a:rPr lang="zh-CN" altLang="en-US" b="1" dirty="0">
                <a:solidFill>
                  <a:srgbClr val="C00000"/>
                </a:solidFill>
              </a:rPr>
              <a:t>有创意，上规模</a:t>
            </a:r>
            <a:r>
              <a:rPr lang="zh-CN" altLang="en-US" dirty="0"/>
              <a:t>；力争将软件需求讲清楚：</a:t>
            </a:r>
            <a:r>
              <a:rPr lang="en-US" altLang="zh-CN" dirty="0"/>
              <a:t>what &amp; why</a:t>
            </a:r>
          </a:p>
          <a:p>
            <a:pPr lvl="1"/>
            <a:r>
              <a:rPr lang="zh-CN" altLang="en-US" dirty="0"/>
              <a:t>下一节课进行课程实践的汇报和讲评</a:t>
            </a: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042978" y="1088740"/>
            <a:ext cx="3852428" cy="1188132"/>
          </a:xfrm>
          <a:prstGeom prst="rect">
            <a:avLst/>
          </a:prstGeom>
        </p:spPr>
        <p:txBody>
          <a:bodyPr vert="horz" anchor="b">
            <a:normAutofit fontScale="97500"/>
            <a:scene3d>
              <a:camera prst="orthographicFront"/>
              <a:lightRig rig="soft" dir="t"/>
            </a:scene3d>
            <a:sp3d prstMaterial="softEdge">
              <a:bevelT w="25400" h="25400"/>
            </a:sp3d>
          </a:bodyPr>
          <a:lstStyle>
            <a:lvl1pPr algn="r"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mj-lt"/>
                <a:ea typeface="+mj-ea"/>
                <a:cs typeface="+mj-cs"/>
              </a:defRPr>
            </a:lvl1pPr>
          </a:lstStyle>
          <a:p>
            <a:pPr algn="ctr">
              <a:lnSpc>
                <a:spcPct val="150000"/>
              </a:lnSpc>
              <a:defRPr/>
            </a:pPr>
            <a:r>
              <a:rPr lang="zh-CN" altLang="en-US" sz="4400" dirty="0">
                <a:solidFill>
                  <a:srgbClr val="C00000"/>
                </a:solidFill>
                <a:latin typeface="微软雅黑" panose="020B0503020204020204" charset="-122"/>
                <a:ea typeface="微软雅黑" panose="020B0503020204020204" charset="-122"/>
              </a:rPr>
              <a:t>问题和讨论</a:t>
            </a:r>
          </a:p>
        </p:txBody>
      </p:sp>
      <p:pic>
        <p:nvPicPr>
          <p:cNvPr id="6" name="图片 5"/>
          <p:cNvPicPr>
            <a:picLocks noChangeAspect="1"/>
          </p:cNvPicPr>
          <p:nvPr/>
        </p:nvPicPr>
        <p:blipFill>
          <a:blip r:embed="rId2"/>
          <a:stretch>
            <a:fillRect/>
          </a:stretch>
        </p:blipFill>
        <p:spPr>
          <a:xfrm>
            <a:off x="4547034" y="2780928"/>
            <a:ext cx="2340260" cy="2585042"/>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7154723" y="2697997"/>
            <a:ext cx="1436172" cy="759711"/>
          </a:xfrm>
          <a:prstGeom prst="snip1Rect">
            <a:avLst/>
          </a:prstGeom>
          <a:ln>
            <a:solidFill>
              <a:schemeClr val="accent2">
                <a:shade val="95000"/>
                <a:satMod val="105000"/>
              </a:schemeClr>
            </a:solidFill>
          </a:ln>
        </p:spPr>
      </p:pic>
      <p:sp>
        <p:nvSpPr>
          <p:cNvPr id="3" name="标题 2"/>
          <p:cNvSpPr>
            <a:spLocks noGrp="1"/>
          </p:cNvSpPr>
          <p:nvPr>
            <p:ph type="title"/>
          </p:nvPr>
        </p:nvSpPr>
        <p:spPr/>
        <p:txBody>
          <a:bodyPr/>
          <a:lstStyle/>
          <a:p>
            <a:r>
              <a:rPr lang="zh-CN" altLang="en-US" dirty="0"/>
              <a:t>开源软件示例</a:t>
            </a:r>
          </a:p>
        </p:txBody>
      </p:sp>
      <p:sp>
        <p:nvSpPr>
          <p:cNvPr id="7" name="内容占位符 6"/>
          <p:cNvSpPr>
            <a:spLocks noGrp="1"/>
          </p:cNvSpPr>
          <p:nvPr>
            <p:ph idx="1"/>
          </p:nvPr>
        </p:nvSpPr>
        <p:spPr>
          <a:xfrm>
            <a:off x="547063" y="1046737"/>
            <a:ext cx="5750003" cy="5040312"/>
          </a:xfrm>
        </p:spPr>
        <p:txBody>
          <a:bodyPr/>
          <a:lstStyle/>
          <a:p>
            <a:r>
              <a:rPr lang="en-US" altLang="zh-CN" sz="2800" dirty="0">
                <a:solidFill>
                  <a:schemeClr val="tx1"/>
                </a:solidFill>
              </a:rPr>
              <a:t>Linux, </a:t>
            </a:r>
            <a:r>
              <a:rPr lang="zh-CN" altLang="en-US" sz="2800" dirty="0">
                <a:solidFill>
                  <a:schemeClr val="tx1"/>
                </a:solidFill>
              </a:rPr>
              <a:t>Ubuntu</a:t>
            </a:r>
          </a:p>
          <a:p>
            <a:r>
              <a:rPr lang="en-US" altLang="zh-CN" sz="2800" dirty="0">
                <a:solidFill>
                  <a:srgbClr val="C00000"/>
                </a:solidFill>
              </a:rPr>
              <a:t>Eclipse</a:t>
            </a:r>
            <a:r>
              <a:rPr lang="en-US" altLang="zh-CN" sz="2800" dirty="0">
                <a:solidFill>
                  <a:schemeClr val="tx1"/>
                </a:solidFill>
              </a:rPr>
              <a:t> </a:t>
            </a:r>
          </a:p>
          <a:p>
            <a:r>
              <a:rPr lang="en-US" altLang="zh-CN" sz="2800" dirty="0">
                <a:solidFill>
                  <a:schemeClr val="tx1"/>
                </a:solidFill>
              </a:rPr>
              <a:t>Kubernetes(k8s)</a:t>
            </a:r>
          </a:p>
          <a:p>
            <a:r>
              <a:rPr lang="en-US" altLang="zh-CN" sz="2800" dirty="0">
                <a:solidFill>
                  <a:schemeClr val="tx1"/>
                </a:solidFill>
              </a:rPr>
              <a:t>MySQL</a:t>
            </a:r>
          </a:p>
          <a:p>
            <a:r>
              <a:rPr lang="en-US" altLang="zh-CN" sz="2800" dirty="0">
                <a:solidFill>
                  <a:schemeClr val="tx1"/>
                </a:solidFill>
              </a:rPr>
              <a:t>Firefox</a:t>
            </a:r>
          </a:p>
          <a:p>
            <a:r>
              <a:rPr lang="en-US" altLang="zh-CN" sz="2800" dirty="0">
                <a:solidFill>
                  <a:schemeClr val="tx1"/>
                </a:solidFill>
              </a:rPr>
              <a:t>Hadoop</a:t>
            </a:r>
          </a:p>
          <a:p>
            <a:r>
              <a:rPr lang="en-US" altLang="zh-CN" sz="2800" dirty="0">
                <a:solidFill>
                  <a:schemeClr val="tx1"/>
                </a:solidFill>
              </a:rPr>
              <a:t>TensorFlow</a:t>
            </a:r>
          </a:p>
          <a:p>
            <a:r>
              <a:rPr lang="en-US" altLang="zh-CN" sz="2800" dirty="0" err="1">
                <a:solidFill>
                  <a:srgbClr val="C00000"/>
                </a:solidFill>
              </a:rPr>
              <a:t>OpenHarmony</a:t>
            </a:r>
            <a:r>
              <a:rPr lang="en-US" altLang="zh-CN" sz="2800" dirty="0">
                <a:solidFill>
                  <a:srgbClr val="C00000"/>
                </a:solidFill>
              </a:rPr>
              <a:t> </a:t>
            </a:r>
            <a:r>
              <a:rPr lang="zh-CN" altLang="en-US" sz="2800" dirty="0">
                <a:solidFill>
                  <a:srgbClr val="C00000"/>
                </a:solidFill>
              </a:rPr>
              <a:t>（开源鸿蒙）</a:t>
            </a:r>
            <a:endParaRPr lang="en-US" altLang="zh-CN" sz="2800" dirty="0">
              <a:solidFill>
                <a:srgbClr val="C00000"/>
              </a:solidFill>
            </a:endParaRPr>
          </a:p>
          <a:p>
            <a:r>
              <a:rPr lang="en-US" altLang="zh-CN" sz="2800" dirty="0">
                <a:solidFill>
                  <a:schemeClr val="tx1"/>
                </a:solidFill>
              </a:rPr>
              <a:t>……</a:t>
            </a:r>
          </a:p>
        </p:txBody>
      </p:sp>
      <p:pic>
        <p:nvPicPr>
          <p:cNvPr id="13" name="图片 12"/>
          <p:cNvPicPr>
            <a:picLocks noChangeAspect="1"/>
          </p:cNvPicPr>
          <p:nvPr/>
        </p:nvPicPr>
        <p:blipFill>
          <a:blip r:embed="rId3"/>
          <a:stretch>
            <a:fillRect/>
          </a:stretch>
        </p:blipFill>
        <p:spPr>
          <a:xfrm>
            <a:off x="10175957" y="2651296"/>
            <a:ext cx="1255821" cy="783474"/>
          </a:xfrm>
          <a:prstGeom prst="rect">
            <a:avLst/>
          </a:prstGeom>
          <a:ln>
            <a:solidFill>
              <a:schemeClr val="accent2">
                <a:shade val="95000"/>
                <a:satMod val="105000"/>
              </a:schemeClr>
            </a:solidFill>
          </a:ln>
        </p:spPr>
      </p:pic>
      <p:pic>
        <p:nvPicPr>
          <p:cNvPr id="8" name="内容占位符 5"/>
          <p:cNvPicPr>
            <a:picLocks noChangeAspect="1"/>
          </p:cNvPicPr>
          <p:nvPr/>
        </p:nvPicPr>
        <p:blipFill>
          <a:blip r:embed="rId4"/>
          <a:stretch>
            <a:fillRect/>
          </a:stretch>
        </p:blipFill>
        <p:spPr>
          <a:xfrm>
            <a:off x="7173723" y="1219994"/>
            <a:ext cx="1436172" cy="746158"/>
          </a:xfrm>
          <a:prstGeom prst="rect">
            <a:avLst/>
          </a:prstGeom>
          <a:ln>
            <a:solidFill>
              <a:schemeClr val="accent2">
                <a:shade val="95000"/>
                <a:satMod val="105000"/>
              </a:schemeClr>
            </a:solidFill>
          </a:ln>
        </p:spPr>
      </p:pic>
      <p:pic>
        <p:nvPicPr>
          <p:cNvPr id="14" name="图片 13"/>
          <p:cNvPicPr>
            <a:picLocks noChangeAspect="1"/>
          </p:cNvPicPr>
          <p:nvPr/>
        </p:nvPicPr>
        <p:blipFill>
          <a:blip r:embed="rId5"/>
          <a:stretch>
            <a:fillRect/>
          </a:stretch>
        </p:blipFill>
        <p:spPr>
          <a:xfrm>
            <a:off x="10175957" y="4260877"/>
            <a:ext cx="1255821" cy="825200"/>
          </a:xfrm>
          <a:prstGeom prst="rect">
            <a:avLst/>
          </a:prstGeom>
        </p:spPr>
      </p:pic>
      <p:pic>
        <p:nvPicPr>
          <p:cNvPr id="16" name="图片 15"/>
          <p:cNvPicPr>
            <a:picLocks noChangeAspect="1"/>
          </p:cNvPicPr>
          <p:nvPr/>
        </p:nvPicPr>
        <p:blipFill>
          <a:blip r:embed="rId6"/>
          <a:stretch>
            <a:fillRect/>
          </a:stretch>
        </p:blipFill>
        <p:spPr>
          <a:xfrm>
            <a:off x="8921704" y="1087566"/>
            <a:ext cx="993880" cy="1011351"/>
          </a:xfrm>
          <a:prstGeom prst="rect">
            <a:avLst/>
          </a:prstGeom>
        </p:spPr>
      </p:pic>
      <p:pic>
        <p:nvPicPr>
          <p:cNvPr id="17" name="图片 16"/>
          <p:cNvPicPr>
            <a:picLocks noChangeAspect="1"/>
          </p:cNvPicPr>
          <p:nvPr/>
        </p:nvPicPr>
        <p:blipFill>
          <a:blip r:embed="rId7"/>
          <a:stretch>
            <a:fillRect/>
          </a:stretch>
        </p:blipFill>
        <p:spPr>
          <a:xfrm>
            <a:off x="8878908" y="2727270"/>
            <a:ext cx="1054391" cy="730437"/>
          </a:xfrm>
          <a:prstGeom prst="rect">
            <a:avLst/>
          </a:prstGeom>
          <a:ln>
            <a:solidFill>
              <a:schemeClr val="accent2">
                <a:shade val="95000"/>
                <a:satMod val="105000"/>
              </a:schemeClr>
            </a:solidFill>
          </a:ln>
        </p:spPr>
      </p:pic>
      <p:pic>
        <p:nvPicPr>
          <p:cNvPr id="19" name="图片 18"/>
          <p:cNvPicPr>
            <a:picLocks noChangeAspect="1"/>
          </p:cNvPicPr>
          <p:nvPr/>
        </p:nvPicPr>
        <p:blipFill>
          <a:blip r:embed="rId8"/>
          <a:stretch>
            <a:fillRect/>
          </a:stretch>
        </p:blipFill>
        <p:spPr>
          <a:xfrm>
            <a:off x="10130584" y="1160748"/>
            <a:ext cx="1317235" cy="825200"/>
          </a:xfrm>
          <a:prstGeom prst="rect">
            <a:avLst/>
          </a:prstGeom>
        </p:spPr>
      </p:pic>
      <p:pic>
        <p:nvPicPr>
          <p:cNvPr id="20" name="图片 19"/>
          <p:cNvPicPr>
            <a:picLocks noChangeAspect="1"/>
          </p:cNvPicPr>
          <p:nvPr/>
        </p:nvPicPr>
        <p:blipFill>
          <a:blip r:embed="rId9"/>
          <a:stretch>
            <a:fillRect/>
          </a:stretch>
        </p:blipFill>
        <p:spPr>
          <a:xfrm>
            <a:off x="8933082" y="4238643"/>
            <a:ext cx="1000217" cy="853921"/>
          </a:xfrm>
          <a:prstGeom prst="rect">
            <a:avLst/>
          </a:prstGeom>
          <a:ln>
            <a:solidFill>
              <a:schemeClr val="accent2">
                <a:shade val="95000"/>
                <a:satMod val="105000"/>
              </a:schemeClr>
            </a:solidFill>
          </a:ln>
        </p:spPr>
      </p:pic>
      <p:pic>
        <p:nvPicPr>
          <p:cNvPr id="6" name="图片 5" descr="图标&#10;&#10;描述已自动生成"/>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46991" y="4191966"/>
            <a:ext cx="1436172" cy="930261"/>
          </a:xfrm>
          <a:prstGeom prst="rect">
            <a:avLst/>
          </a:prstGeom>
        </p:spPr>
      </p:pic>
      <p:sp>
        <p:nvSpPr>
          <p:cNvPr id="15" name="矩形 14"/>
          <p:cNvSpPr/>
          <p:nvPr/>
        </p:nvSpPr>
        <p:spPr>
          <a:xfrm>
            <a:off x="11317" y="6122058"/>
            <a:ext cx="12179095" cy="727322"/>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3200" dirty="0">
                <a:solidFill>
                  <a:schemeClr val="bg1"/>
                </a:solidFill>
                <a:latin typeface="微软雅黑" panose="020B0503020204020204" charset="-122"/>
                <a:ea typeface="微软雅黑" panose="020B0503020204020204" charset="-122"/>
              </a:rPr>
              <a:t>几乎你想要的重要软件都可以找到开源软件的对应物</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a:t>
            </a:r>
            <a:r>
              <a:rPr lang="en-US" altLang="zh-CN" dirty="0" err="1"/>
              <a:t>Gitee</a:t>
            </a:r>
            <a:r>
              <a:rPr lang="zh-CN" altLang="en-US" dirty="0"/>
              <a:t>上的</a:t>
            </a:r>
            <a:r>
              <a:rPr lang="en-US" altLang="zh-CN" dirty="0" err="1"/>
              <a:t>OpenHarmony</a:t>
            </a:r>
            <a:r>
              <a:rPr lang="zh-CN" altLang="en-US" dirty="0"/>
              <a:t>开源软件</a:t>
            </a:r>
          </a:p>
        </p:txBody>
      </p:sp>
      <p:pic>
        <p:nvPicPr>
          <p:cNvPr id="5" name="图片 4"/>
          <p:cNvPicPr>
            <a:picLocks noChangeAspect="1"/>
          </p:cNvPicPr>
          <p:nvPr/>
        </p:nvPicPr>
        <p:blipFill>
          <a:blip r:embed="rId2"/>
          <a:stretch>
            <a:fillRect/>
          </a:stretch>
        </p:blipFill>
        <p:spPr>
          <a:xfrm>
            <a:off x="0" y="872716"/>
            <a:ext cx="12190413" cy="5577051"/>
          </a:xfrm>
          <a:prstGeom prst="rect">
            <a:avLst/>
          </a:prstGeom>
        </p:spPr>
      </p:pic>
      <p:sp>
        <p:nvSpPr>
          <p:cNvPr id="4" name="矩形 3"/>
          <p:cNvSpPr/>
          <p:nvPr/>
        </p:nvSpPr>
        <p:spPr>
          <a:xfrm>
            <a:off x="694606" y="2060848"/>
            <a:ext cx="6300700" cy="720080"/>
          </a:xfrm>
          <a:prstGeom prst="rect">
            <a:avLst/>
          </a:prstGeom>
          <a:noFill/>
          <a:ln>
            <a:solidFill>
              <a:srgbClr val="FF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矩形 2"/>
          <p:cNvSpPr/>
          <p:nvPr/>
        </p:nvSpPr>
        <p:spPr>
          <a:xfrm>
            <a:off x="7283338" y="2060848"/>
            <a:ext cx="3528392" cy="727322"/>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3200" dirty="0">
                <a:solidFill>
                  <a:schemeClr val="bg1"/>
                </a:solidFill>
                <a:latin typeface="微软雅黑" panose="020B0503020204020204" charset="-122"/>
                <a:ea typeface="微软雅黑" panose="020B0503020204020204" charset="-122"/>
              </a:rPr>
              <a:t>开源鸿蒙软件</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思考和讨论</a:t>
            </a:r>
          </a:p>
        </p:txBody>
      </p:sp>
      <p:sp>
        <p:nvSpPr>
          <p:cNvPr id="3" name="内容占位符 2"/>
          <p:cNvSpPr>
            <a:spLocks noGrp="1"/>
          </p:cNvSpPr>
          <p:nvPr>
            <p:ph idx="1"/>
          </p:nvPr>
        </p:nvSpPr>
        <p:spPr>
          <a:xfrm>
            <a:off x="539750" y="1125538"/>
            <a:ext cx="11568124" cy="5040312"/>
          </a:xfrm>
        </p:spPr>
        <p:txBody>
          <a:bodyPr/>
          <a:lstStyle/>
          <a:p>
            <a:r>
              <a:rPr lang="zh-CN" altLang="en-US" dirty="0"/>
              <a:t>免费使用软件等同于开源软件吗？微信、</a:t>
            </a:r>
            <a:r>
              <a:rPr lang="en-US" altLang="zh-CN" dirty="0"/>
              <a:t>12306</a:t>
            </a:r>
            <a:r>
              <a:rPr lang="zh-CN" altLang="en-US" dirty="0"/>
              <a:t>等软件是开源软件吗？你还知道哪些开源软件？</a:t>
            </a:r>
            <a:endParaRPr lang="en-US" altLang="zh-CN" dirty="0"/>
          </a:p>
          <a:p>
            <a:endParaRPr lang="en-US" altLang="zh-CN" dirty="0"/>
          </a:p>
          <a:p>
            <a:r>
              <a:rPr lang="zh-CN" altLang="en-US" dirty="0">
                <a:solidFill>
                  <a:srgbClr val="C00000"/>
                </a:solidFill>
              </a:rPr>
              <a:t>开源软件是如何开发出来的？提出了什么样的开发要求？基于团队的软件开发方法能够支持开源软件开发吗？为什么？</a:t>
            </a:r>
            <a:endParaRPr lang="en-US" altLang="zh-CN" dirty="0">
              <a:solidFill>
                <a:srgbClr val="C00000"/>
              </a:solidFill>
            </a:endParaRPr>
          </a:p>
          <a:p>
            <a:pPr lvl="1"/>
            <a:r>
              <a:rPr lang="zh-CN" altLang="en-US" dirty="0">
                <a:solidFill>
                  <a:srgbClr val="C00000"/>
                </a:solidFill>
              </a:rPr>
              <a:t>代码管理、人员限制、支撑平台等</a:t>
            </a:r>
            <a:endParaRPr lang="en-US" altLang="zh-CN" dirty="0">
              <a:solidFill>
                <a:srgbClr val="C00000"/>
              </a:solidFill>
            </a:endParaRPr>
          </a:p>
          <a:p>
            <a:pPr lvl="1"/>
            <a:endParaRPr lang="en-US" altLang="zh-CN" dirty="0">
              <a:solidFill>
                <a:srgbClr val="C00000"/>
              </a:solidFill>
            </a:endParaRPr>
          </a:p>
          <a:p>
            <a:endParaRPr lang="en-US" altLang="zh-CN" dirty="0">
              <a:solidFill>
                <a:srgbClr val="C00000"/>
              </a:solidFill>
            </a:endParaRPr>
          </a:p>
          <a:p>
            <a:endParaRPr lang="zh-CN" altLang="en-US" dirty="0"/>
          </a:p>
        </p:txBody>
      </p:sp>
      <p:pic>
        <p:nvPicPr>
          <p:cNvPr id="6" name="图片 5"/>
          <p:cNvPicPr>
            <a:picLocks noChangeAspect="1"/>
          </p:cNvPicPr>
          <p:nvPr/>
        </p:nvPicPr>
        <p:blipFill>
          <a:blip r:embed="rId2"/>
          <a:stretch>
            <a:fillRect/>
          </a:stretch>
        </p:blipFill>
        <p:spPr>
          <a:xfrm>
            <a:off x="10739722" y="4956933"/>
            <a:ext cx="1213294" cy="1617949"/>
          </a:xfrm>
          <a:prstGeom prst="rect">
            <a:avLst/>
          </a:prstGeom>
        </p:spPr>
      </p:pic>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KSO_WM_DOC_GUID" val="{cb355037-087a-4cdd-a4de-972ce56b9656}"/>
</p:tagLst>
</file>

<file path=ppt/theme/theme1.xml><?xml version="1.0" encoding="utf-8"?>
<a:theme xmlns:a="http://schemas.openxmlformats.org/drawingml/2006/main" name="自定义设计方案">
  <a:themeElements>
    <a:clrScheme name="自定义 16">
      <a:dk1>
        <a:sysClr val="windowText" lastClr="000000"/>
      </a:dk1>
      <a:lt1>
        <a:sysClr val="window" lastClr="FFFFFF"/>
      </a:lt1>
      <a:dk2>
        <a:srgbClr val="1F497D"/>
      </a:dk2>
      <a:lt2>
        <a:srgbClr val="EEECE1"/>
      </a:lt2>
      <a:accent1>
        <a:srgbClr val="000000"/>
      </a:accent1>
      <a:accent2>
        <a:srgbClr val="000000"/>
      </a:accent2>
      <a:accent3>
        <a:srgbClr val="0000FF"/>
      </a:accent3>
      <a:accent4>
        <a:srgbClr val="00B0F0"/>
      </a:accent4>
      <a:accent5>
        <a:srgbClr val="0000BF"/>
      </a:accent5>
      <a:accent6>
        <a:srgbClr val="00B050"/>
      </a:accent6>
      <a:hlink>
        <a:srgbClr val="92D050"/>
      </a:hlink>
      <a:folHlink>
        <a:srgbClr val="FF0000"/>
      </a:folHlink>
    </a:clrScheme>
    <a:fontScheme name="自定义 11">
      <a:majorFont>
        <a:latin typeface="Times New Roman"/>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《卫星导航定位导论》 20100913</Template>
  <TotalTime>1</TotalTime>
  <Words>3543</Words>
  <Application>Microsoft Office PowerPoint</Application>
  <PresentationFormat>自定义</PresentationFormat>
  <Paragraphs>468</Paragraphs>
  <Slides>67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67</vt:i4>
      </vt:variant>
    </vt:vector>
  </HeadingPairs>
  <TitlesOfParts>
    <vt:vector size="79" baseType="lpstr">
      <vt:lpstr>-apple-system</vt:lpstr>
      <vt:lpstr>等线</vt:lpstr>
      <vt:lpstr>黑体</vt:lpstr>
      <vt:lpstr>楷体</vt:lpstr>
      <vt:lpstr>宋体</vt:lpstr>
      <vt:lpstr>微软雅黑</vt:lpstr>
      <vt:lpstr>Arial</vt:lpstr>
      <vt:lpstr>Helvetica</vt:lpstr>
      <vt:lpstr>Times New Roman</vt:lpstr>
      <vt:lpstr>Verdana</vt:lpstr>
      <vt:lpstr>Wingdings</vt:lpstr>
      <vt:lpstr>自定义设计方案</vt:lpstr>
      <vt:lpstr>PowerPoint 演示文稿</vt:lpstr>
      <vt:lpstr>知识回顾</vt:lpstr>
      <vt:lpstr>内容</vt:lpstr>
      <vt:lpstr>1.1 闭源软件</vt:lpstr>
      <vt:lpstr>闭源软件及企业示例</vt:lpstr>
      <vt:lpstr>1.2 开源软件(Open Source Software)</vt:lpstr>
      <vt:lpstr>开源软件示例</vt:lpstr>
      <vt:lpstr>示例：Gitee上的OpenHarmony开源软件</vt:lpstr>
      <vt:lpstr>思考和讨论</vt:lpstr>
      <vt:lpstr>内容</vt:lpstr>
      <vt:lpstr>2.1 软件开发是创作和生产的过程</vt:lpstr>
      <vt:lpstr>基于团队的软件开发方法及其组织模式</vt:lpstr>
      <vt:lpstr>基于团队软件开发方法的特点</vt:lpstr>
      <vt:lpstr>示例：Windows软件开发团队组成</vt:lpstr>
      <vt:lpstr>示例：IBM OS/360软件开发团队</vt:lpstr>
      <vt:lpstr>2.2 开源软件项目的开发和组织模式</vt:lpstr>
      <vt:lpstr>互联网大众能干些什么？</vt:lpstr>
      <vt:lpstr>OpenHarmony开源软件中的群体化贡献</vt:lpstr>
      <vt:lpstr>2.3 何为群体化开发方法</vt:lpstr>
      <vt:lpstr>思考和讨论</vt:lpstr>
      <vt:lpstr>支持群体化开发的互联网平台</vt:lpstr>
      <vt:lpstr>互联网平台提供的群体化开发支持</vt:lpstr>
      <vt:lpstr>2.4 群体化软件开发方法的特点</vt:lpstr>
      <vt:lpstr>大教堂与集市</vt:lpstr>
      <vt:lpstr>闭源软件开发和开源软件开发</vt:lpstr>
      <vt:lpstr>思考和讨论</vt:lpstr>
      <vt:lpstr>内容</vt:lpstr>
      <vt:lpstr>群体化软件开发方法的支撑关键技术</vt:lpstr>
      <vt:lpstr>3.1 基于社区的群体化软件项目组织</vt:lpstr>
      <vt:lpstr>核心开发人员</vt:lpstr>
      <vt:lpstr>外围开发人员</vt:lpstr>
      <vt:lpstr>依托开源社区来组织不同人员</vt:lpstr>
      <vt:lpstr>示例：依托社区自由获取开源代码</vt:lpstr>
      <vt:lpstr>传统软件开发的任务管理</vt:lpstr>
      <vt:lpstr>3.2 基于Issue的任务管理</vt:lpstr>
      <vt:lpstr>提出Issue</vt:lpstr>
      <vt:lpstr>示例：提出Issue</vt:lpstr>
      <vt:lpstr>管理Issue</vt:lpstr>
      <vt:lpstr>示例：管理和讨论Issue</vt:lpstr>
      <vt:lpstr>指派Issue</vt:lpstr>
      <vt:lpstr>示例：指派Issue的负责人</vt:lpstr>
      <vt:lpstr>跟踪Issue</vt:lpstr>
      <vt:lpstr>思考和讨论</vt:lpstr>
      <vt:lpstr>传统软件开发的集中式版本管理</vt:lpstr>
      <vt:lpstr>3.3  分布式版本管理思想</vt:lpstr>
      <vt:lpstr>创建开发分支</vt:lpstr>
      <vt:lpstr>软件开发分支示意图</vt:lpstr>
      <vt:lpstr>开发分支的合并（Merge）</vt:lpstr>
      <vt:lpstr>分支管理工作</vt:lpstr>
      <vt:lpstr>思考和讨论</vt:lpstr>
      <vt:lpstr>3.4 基于Pull/Request（P/R）的分布式协同开发</vt:lpstr>
      <vt:lpstr>基于P/R的分布式协同开发</vt:lpstr>
      <vt:lpstr>分布式协同开发的操作（1/2）</vt:lpstr>
      <vt:lpstr>分布式协同开发的操作（2/2）</vt:lpstr>
      <vt:lpstr>基于P/R分布式协同开发技术的优势</vt:lpstr>
      <vt:lpstr>示例：mysql项目基于P/R的分布式开发协同</vt:lpstr>
      <vt:lpstr>3.5 基于群体的知识分享</vt:lpstr>
      <vt:lpstr>群智知识分享的分布式协同</vt:lpstr>
      <vt:lpstr>知识分享的互联网平台</vt:lpstr>
      <vt:lpstr>示例：Stack Overflow发布的问题信息</vt:lpstr>
      <vt:lpstr>示例：Stack Overflow的问题回答</vt:lpstr>
      <vt:lpstr>海量的软件开发知识</vt:lpstr>
      <vt:lpstr>总结：群体化软件开发方法</vt:lpstr>
      <vt:lpstr>思考题</vt:lpstr>
      <vt:lpstr>综合实践任务</vt:lpstr>
      <vt:lpstr>布置课程综合实践任务</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kd</dc:creator>
  <cp:lastModifiedBy>倪文慧</cp:lastModifiedBy>
  <cp:revision>2700</cp:revision>
  <dcterms:created xsi:type="dcterms:W3CDTF">2113-01-01T00:00:00Z</dcterms:created>
  <dcterms:modified xsi:type="dcterms:W3CDTF">2023-11-24T05:46:18Z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2052-11.1.0.11294</vt:lpwstr>
  </property>
  <property fmtid="{D5CDD505-2E9C-101B-9397-08002B2CF9AE}" pid="3" name="ICV">
    <vt:lpwstr>F52B19DC82E04298B0C9007B92EE2EE7</vt:lpwstr>
  </property>
</Properties>
</file>